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1" r:id="rId3"/>
    <p:sldId id="262" r:id="rId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58B58"/>
    <a:srgbClr val="F5F561"/>
    <a:srgbClr val="F30B7F"/>
    <a:srgbClr val="3DA1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09" d="100"/>
          <a:sy n="109" d="100"/>
        </p:scale>
        <p:origin x="7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slide" Target="slides/slide3.xml"/><Relationship Id="rId9"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file:////Volumes/LOISIR/TRAVAIL%20LOLO/Pole%20Emploi/08_PPT%20Performance/imports/Logo%20PE.svg" TargetMode="Externa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072A8DE1-B137-4E86-8969-BF58DC28408A}" type="datetimeFigureOut">
              <a:rPr lang="fr-FR" smtClean="0"/>
              <a:t>18/11/2024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89C5B5-06A2-43E2-B0D7-6A5CC8451D95}" type="slidenum">
              <a:rPr lang="fr-FR" smtClean="0"/>
              <a:t>‹N°›</a:t>
            </a:fld>
            <a:endParaRPr lang="fr-FR"/>
          </a:p>
        </p:txBody>
      </p:sp>
    </p:spTree>
    <p:extLst>
      <p:ext uri="{BB962C8B-B14F-4D97-AF65-F5344CB8AC3E}">
        <p14:creationId xmlns:p14="http://schemas.microsoft.com/office/powerpoint/2010/main" val="1497703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72A8DE1-B137-4E86-8969-BF58DC28408A}" type="datetimeFigureOut">
              <a:rPr lang="fr-FR" smtClean="0"/>
              <a:t>18/11/2024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89C5B5-06A2-43E2-B0D7-6A5CC8451D95}" type="slidenum">
              <a:rPr lang="fr-FR" smtClean="0"/>
              <a:t>‹N°›</a:t>
            </a:fld>
            <a:endParaRPr lang="fr-FR"/>
          </a:p>
        </p:txBody>
      </p:sp>
    </p:spTree>
    <p:extLst>
      <p:ext uri="{BB962C8B-B14F-4D97-AF65-F5344CB8AC3E}">
        <p14:creationId xmlns:p14="http://schemas.microsoft.com/office/powerpoint/2010/main" val="1935367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72A8DE1-B137-4E86-8969-BF58DC28408A}" type="datetimeFigureOut">
              <a:rPr lang="fr-FR" smtClean="0"/>
              <a:t>18/11/2024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89C5B5-06A2-43E2-B0D7-6A5CC8451D95}" type="slidenum">
              <a:rPr lang="fr-FR" smtClean="0"/>
              <a:t>‹N°›</a:t>
            </a:fld>
            <a:endParaRPr lang="fr-FR"/>
          </a:p>
        </p:txBody>
      </p:sp>
    </p:spTree>
    <p:extLst>
      <p:ext uri="{BB962C8B-B14F-4D97-AF65-F5344CB8AC3E}">
        <p14:creationId xmlns:p14="http://schemas.microsoft.com/office/powerpoint/2010/main" val="8023523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Vide Blanc">
    <p:spTree>
      <p:nvGrpSpPr>
        <p:cNvPr id="1" name=""/>
        <p:cNvGrpSpPr/>
        <p:nvPr/>
      </p:nvGrpSpPr>
      <p:grpSpPr>
        <a:xfrm>
          <a:off x="0" y="0"/>
          <a:ext cx="0" cy="0"/>
          <a:chOff x="0" y="0"/>
          <a:chExt cx="0" cy="0"/>
        </a:xfrm>
      </p:grpSpPr>
      <p:pic>
        <p:nvPicPr>
          <p:cNvPr id="8" name="Image 7" descr="Une image contenant photo, sombre, lumière, grand&#10;&#10;Description générée automatiquement">
            <a:extLst>
              <a:ext uri="{FF2B5EF4-FFF2-40B4-BE49-F238E27FC236}">
                <a16:creationId xmlns:a16="http://schemas.microsoft.com/office/drawing/2014/main" id="{44B2DDB3-1A6A-B943-AE5A-2515B32F86EE}"/>
              </a:ext>
            </a:extLst>
          </p:cNvPr>
          <p:cNvPicPr>
            <a:picLocks noChangeAspect="1"/>
          </p:cNvPicPr>
          <p:nvPr userDrawn="1"/>
        </p:nvPicPr>
        <p:blipFill>
          <a:blip r:embed="rId2">
            <a:alphaModFix amt="50000"/>
            <a:extLst>
              <a:ext uri="{28A0092B-C50C-407E-A947-70E740481C1C}">
                <a14:useLocalDpi xmlns:a14="http://schemas.microsoft.com/office/drawing/2010/main" val="0"/>
              </a:ext>
            </a:extLst>
          </a:blip>
          <a:stretch>
            <a:fillRect/>
          </a:stretch>
        </p:blipFill>
        <p:spPr>
          <a:xfrm>
            <a:off x="0" y="0"/>
            <a:ext cx="3747541" cy="6858000"/>
          </a:xfrm>
          <a:prstGeom prst="rect">
            <a:avLst/>
          </a:prstGeom>
        </p:spPr>
      </p:pic>
      <p:grpSp>
        <p:nvGrpSpPr>
          <p:cNvPr id="14" name="Logo">
            <a:extLst>
              <a:ext uri="{FF2B5EF4-FFF2-40B4-BE49-F238E27FC236}">
                <a16:creationId xmlns:a16="http://schemas.microsoft.com/office/drawing/2014/main" id="{1C92B5B2-6A21-DC49-B357-96EC899BEFD9}"/>
              </a:ext>
            </a:extLst>
          </p:cNvPr>
          <p:cNvGrpSpPr/>
          <p:nvPr userDrawn="1"/>
        </p:nvGrpSpPr>
        <p:grpSpPr>
          <a:xfrm>
            <a:off x="11063288" y="6099628"/>
            <a:ext cx="1128712" cy="889000"/>
            <a:chOff x="11063288" y="6099628"/>
            <a:chExt cx="1128712" cy="889000"/>
          </a:xfrm>
        </p:grpSpPr>
        <p:sp>
          <p:nvSpPr>
            <p:cNvPr id="18" name="AutoShape 13" descr="Forme libre 29">
              <a:extLst>
                <a:ext uri="{FF2B5EF4-FFF2-40B4-BE49-F238E27FC236}">
                  <a16:creationId xmlns:a16="http://schemas.microsoft.com/office/drawing/2014/main" id="{5BA05636-4827-2940-B30C-997790CDA675}"/>
                </a:ext>
              </a:extLst>
            </p:cNvPr>
            <p:cNvSpPr>
              <a:spLocks/>
            </p:cNvSpPr>
            <p:nvPr/>
          </p:nvSpPr>
          <p:spPr bwMode="auto">
            <a:xfrm>
              <a:off x="11063288" y="6099628"/>
              <a:ext cx="1128712" cy="889000"/>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3829" y="0"/>
                  </a:moveTo>
                  <a:cubicBezTo>
                    <a:pt x="16693" y="0"/>
                    <a:pt x="19353" y="1106"/>
                    <a:pt x="21560" y="3001"/>
                  </a:cubicBezTo>
                  <a:lnTo>
                    <a:pt x="21600" y="3039"/>
                  </a:lnTo>
                  <a:lnTo>
                    <a:pt x="21600" y="21600"/>
                  </a:lnTo>
                  <a:lnTo>
                    <a:pt x="379" y="21600"/>
                  </a:lnTo>
                  <a:lnTo>
                    <a:pt x="281" y="21115"/>
                  </a:lnTo>
                  <a:cubicBezTo>
                    <a:pt x="97" y="19971"/>
                    <a:pt x="0" y="18787"/>
                    <a:pt x="0" y="17573"/>
                  </a:cubicBezTo>
                  <a:cubicBezTo>
                    <a:pt x="0" y="7868"/>
                    <a:pt x="6191" y="0"/>
                    <a:pt x="13829" y="0"/>
                  </a:cubicBezTo>
                  <a:close/>
                </a:path>
              </a:pathLst>
            </a:custGeom>
            <a:solidFill>
              <a:schemeClr val="accent4"/>
            </a:solidFill>
            <a:ln>
              <a:noFill/>
            </a:ln>
            <a:effectLst>
              <a:outerShdw blurRad="204092" dist="29368" dir="13500000" algn="br" rotWithShape="0">
                <a:schemeClr val="accent5">
                  <a:lumMod val="50000"/>
                  <a:alpha val="40000"/>
                </a:schemeClr>
              </a:outerShdw>
            </a:effectLst>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Lst>
          </p:spPr>
          <p:txBody>
            <a:bodyPr lIns="45720" rIns="45720" anchor="ctr"/>
            <a:lstStyle/>
            <a:p>
              <a:endParaRPr lang="fr-FR">
                <a:solidFill>
                  <a:srgbClr val="18073A"/>
                </a:solidFill>
              </a:endParaRPr>
            </a:p>
          </p:txBody>
        </p:sp>
        <p:sp>
          <p:nvSpPr>
            <p:cNvPr id="19" name="AutoShape 14" descr="Forme libre 30">
              <a:extLst>
                <a:ext uri="{FF2B5EF4-FFF2-40B4-BE49-F238E27FC236}">
                  <a16:creationId xmlns:a16="http://schemas.microsoft.com/office/drawing/2014/main" id="{185C99B8-CEAA-C846-8DC9-4233A0F0707B}"/>
                </a:ext>
              </a:extLst>
            </p:cNvPr>
            <p:cNvSpPr>
              <a:spLocks/>
            </p:cNvSpPr>
            <p:nvPr/>
          </p:nvSpPr>
          <p:spPr bwMode="auto">
            <a:xfrm>
              <a:off x="11080736" y="6160750"/>
              <a:ext cx="1111263" cy="827878"/>
            </a:xfrm>
            <a:custGeom>
              <a:avLst/>
              <a:gdLst>
                <a:gd name="T0" fmla="*/ 2147483646 w 21600"/>
                <a:gd name="T1" fmla="*/ 2147483646 h 21600"/>
                <a:gd name="T2" fmla="*/ 2147483646 w 21600"/>
                <a:gd name="T3" fmla="*/ 2147483646 h 21600"/>
                <a:gd name="T4" fmla="*/ 2147483646 w 21600"/>
                <a:gd name="T5" fmla="*/ 2147483646 h 21600"/>
                <a:gd name="T6" fmla="*/ 2147483646 w 21600"/>
                <a:gd name="T7" fmla="*/ 2147483646 h 216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600" h="21600">
                  <a:moveTo>
                    <a:pt x="14046" y="0"/>
                  </a:moveTo>
                  <a:cubicBezTo>
                    <a:pt x="16470" y="0"/>
                    <a:pt x="18751" y="825"/>
                    <a:pt x="20741" y="2278"/>
                  </a:cubicBezTo>
                  <a:lnTo>
                    <a:pt x="21600" y="2979"/>
                  </a:lnTo>
                  <a:lnTo>
                    <a:pt x="21600" y="21600"/>
                  </a:lnTo>
                  <a:lnTo>
                    <a:pt x="163" y="21600"/>
                  </a:lnTo>
                  <a:lnTo>
                    <a:pt x="73" y="20800"/>
                  </a:lnTo>
                  <a:cubicBezTo>
                    <a:pt x="25" y="20166"/>
                    <a:pt x="0" y="19522"/>
                    <a:pt x="0" y="18871"/>
                  </a:cubicBezTo>
                  <a:cubicBezTo>
                    <a:pt x="0" y="8449"/>
                    <a:pt x="6288" y="0"/>
                    <a:pt x="14046" y="0"/>
                  </a:cubicBezTo>
                  <a:close/>
                </a:path>
              </a:pathLst>
            </a:custGeom>
            <a:solidFill>
              <a:srgbClr val="FFFFFF"/>
            </a:solidFill>
            <a:ln>
              <a:noFill/>
            </a:ln>
            <a:effectLst/>
            <a:extLst>
              <a:ext uri="{91240B29-F687-4F45-9708-019B960494DF}">
                <a14:hiddenLine xmlns:a14="http://schemas.microsoft.com/office/drawing/2010/main"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45720" rIns="45720" anchor="ctr"/>
            <a:lstStyle/>
            <a:p>
              <a:endParaRPr lang="fr-FR">
                <a:solidFill>
                  <a:srgbClr val="18073A"/>
                </a:solidFill>
              </a:endParaRPr>
            </a:p>
          </p:txBody>
        </p:sp>
        <p:pic>
          <p:nvPicPr>
            <p:cNvPr id="20" name="Google Shape;65;p13">
              <a:extLst>
                <a:ext uri="{FF2B5EF4-FFF2-40B4-BE49-F238E27FC236}">
                  <a16:creationId xmlns:a16="http://schemas.microsoft.com/office/drawing/2014/main" id="{472D6D57-D19C-1741-869F-A50ABFE96C67}"/>
                </a:ext>
              </a:extLst>
            </p:cNvPr>
            <p:cNvPicPr preferRelativeResize="0">
              <a:picLocks noChangeAspect="1"/>
            </p:cNvPicPr>
            <p:nvPr userDrawn="1"/>
          </p:nvPicPr>
          <p:blipFill>
            <a:blip r:embed="rId3">
              <a:extLst>
                <a:ext uri="{96DAC541-7B7A-43D3-8B79-37D633B846F1}">
                  <asvg:svgBlip xmlns:asvg="http://schemas.microsoft.com/office/drawing/2016/SVG/main" r:embed="rId3" r:link="rId4"/>
                </a:ext>
              </a:extLst>
            </a:blip>
            <a:srcRect/>
            <a:stretch>
              <a:fillRect/>
            </a:stretch>
          </p:blipFill>
          <p:spPr>
            <a:xfrm>
              <a:off x="11350414" y="6316622"/>
              <a:ext cx="722442" cy="510632"/>
            </a:xfrm>
            <a:prstGeom prst="rect">
              <a:avLst/>
            </a:prstGeom>
            <a:noFill/>
            <a:ln>
              <a:noFill/>
            </a:ln>
          </p:spPr>
        </p:pic>
      </p:grpSp>
      <p:sp>
        <p:nvSpPr>
          <p:cNvPr id="7" name="Forme libre : forme 12">
            <a:extLst>
              <a:ext uri="{FF2B5EF4-FFF2-40B4-BE49-F238E27FC236}">
                <a16:creationId xmlns:a16="http://schemas.microsoft.com/office/drawing/2014/main" id="{42A42BAA-1A26-AF40-BA63-943E0E510297}"/>
              </a:ext>
            </a:extLst>
          </p:cNvPr>
          <p:cNvSpPr/>
          <p:nvPr userDrawn="1"/>
        </p:nvSpPr>
        <p:spPr>
          <a:xfrm>
            <a:off x="-1" y="6479979"/>
            <a:ext cx="473076" cy="378021"/>
          </a:xfrm>
          <a:custGeom>
            <a:avLst/>
            <a:gdLst>
              <a:gd name="connsiteX0" fmla="*/ 0 w 643218"/>
              <a:gd name="connsiteY0" fmla="*/ 0 h 513976"/>
              <a:gd name="connsiteX1" fmla="*/ 386230 w 643218"/>
              <a:gd name="connsiteY1" fmla="*/ 0 h 513976"/>
              <a:gd name="connsiteX2" fmla="*/ 643218 w 643218"/>
              <a:gd name="connsiteY2" fmla="*/ 256988 h 513976"/>
              <a:gd name="connsiteX3" fmla="*/ 386230 w 643218"/>
              <a:gd name="connsiteY3" fmla="*/ 513976 h 513976"/>
              <a:gd name="connsiteX4" fmla="*/ 0 w 643218"/>
              <a:gd name="connsiteY4" fmla="*/ 513976 h 5139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3218" h="513976">
                <a:moveTo>
                  <a:pt x="0" y="0"/>
                </a:moveTo>
                <a:lnTo>
                  <a:pt x="386230" y="0"/>
                </a:lnTo>
                <a:cubicBezTo>
                  <a:pt x="528161" y="0"/>
                  <a:pt x="643218" y="115057"/>
                  <a:pt x="643218" y="256988"/>
                </a:cubicBezTo>
                <a:cubicBezTo>
                  <a:pt x="643218" y="398919"/>
                  <a:pt x="528161" y="513976"/>
                  <a:pt x="386230" y="513976"/>
                </a:cubicBezTo>
                <a:lnTo>
                  <a:pt x="0" y="513976"/>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FFFF"/>
              </a:solidFill>
            </a:endParaRPr>
          </a:p>
        </p:txBody>
      </p:sp>
      <p:sp>
        <p:nvSpPr>
          <p:cNvPr id="4" name="Espace réservé de la date 3"/>
          <p:cNvSpPr>
            <a:spLocks noGrp="1"/>
          </p:cNvSpPr>
          <p:nvPr>
            <p:ph type="dt" sz="half" idx="10"/>
          </p:nvPr>
        </p:nvSpPr>
        <p:spPr>
          <a:xfrm>
            <a:off x="-291639" y="7626676"/>
            <a:ext cx="838200" cy="187027"/>
          </a:xfrm>
        </p:spPr>
        <p:txBody>
          <a:bodyPr/>
          <a:lstStyle/>
          <a:p>
            <a:endParaRPr lang="fr-FR" dirty="0">
              <a:solidFill>
                <a:srgbClr val="18073A">
                  <a:tint val="75000"/>
                </a:srgbClr>
              </a:solidFill>
            </a:endParaRPr>
          </a:p>
        </p:txBody>
      </p:sp>
      <p:sp>
        <p:nvSpPr>
          <p:cNvPr id="5" name="Espace réservé du pied de page 4"/>
          <p:cNvSpPr>
            <a:spLocks noGrp="1"/>
          </p:cNvSpPr>
          <p:nvPr>
            <p:ph type="ftr" sz="quarter" idx="11"/>
          </p:nvPr>
        </p:nvSpPr>
        <p:spPr>
          <a:xfrm>
            <a:off x="660861" y="7626676"/>
            <a:ext cx="8420100" cy="187027"/>
          </a:xfrm>
        </p:spPr>
        <p:txBody>
          <a:bodyPr/>
          <a:lstStyle/>
          <a:p>
            <a:endParaRPr lang="fr-FR" dirty="0">
              <a:solidFill>
                <a:srgbClr val="18073A">
                  <a:tint val="75000"/>
                </a:srgbClr>
              </a:solidFill>
            </a:endParaRPr>
          </a:p>
        </p:txBody>
      </p:sp>
      <p:sp>
        <p:nvSpPr>
          <p:cNvPr id="6" name="Espace réservé du numéro de diapositive 5"/>
          <p:cNvSpPr>
            <a:spLocks noGrp="1"/>
          </p:cNvSpPr>
          <p:nvPr>
            <p:ph type="sldNum" sz="quarter" idx="12"/>
          </p:nvPr>
        </p:nvSpPr>
        <p:spPr>
          <a:xfrm>
            <a:off x="134504" y="6588000"/>
            <a:ext cx="838200" cy="187027"/>
          </a:xfrm>
        </p:spPr>
        <p:txBody>
          <a:bodyPr/>
          <a:lstStyle/>
          <a:p>
            <a:fld id="{C814DB2B-3EFD-4766-A6C9-C9A5E84D2897}" type="slidenum">
              <a:rPr lang="fr-FR" smtClean="0">
                <a:solidFill>
                  <a:srgbClr val="FFFFFF"/>
                </a:solidFill>
              </a:rPr>
              <a:pPr/>
              <a:t>‹N°›</a:t>
            </a:fld>
            <a:endParaRPr lang="fr-FR" dirty="0">
              <a:solidFill>
                <a:srgbClr val="FFFFFF"/>
              </a:solidFill>
            </a:endParaRPr>
          </a:p>
        </p:txBody>
      </p:sp>
      <p:sp>
        <p:nvSpPr>
          <p:cNvPr id="15" name="Rectangle 14">
            <a:extLst>
              <a:ext uri="{FF2B5EF4-FFF2-40B4-BE49-F238E27FC236}">
                <a16:creationId xmlns:a16="http://schemas.microsoft.com/office/drawing/2014/main" id="{CF624CB7-E18F-164D-832D-825D782EDFF4}"/>
              </a:ext>
            </a:extLst>
          </p:cNvPr>
          <p:cNvSpPr/>
          <p:nvPr userDrawn="1"/>
        </p:nvSpPr>
        <p:spPr>
          <a:xfrm>
            <a:off x="2254102" y="-2573079"/>
            <a:ext cx="13864856" cy="2573079"/>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FFFF"/>
              </a:solidFill>
            </a:endParaRPr>
          </a:p>
        </p:txBody>
      </p:sp>
      <p:sp>
        <p:nvSpPr>
          <p:cNvPr id="16" name="Rectangle 15">
            <a:extLst>
              <a:ext uri="{FF2B5EF4-FFF2-40B4-BE49-F238E27FC236}">
                <a16:creationId xmlns:a16="http://schemas.microsoft.com/office/drawing/2014/main" id="{27ADFC11-F0C8-5D4F-9301-1ED0FBA90D72}"/>
              </a:ext>
            </a:extLst>
          </p:cNvPr>
          <p:cNvSpPr/>
          <p:nvPr userDrawn="1"/>
        </p:nvSpPr>
        <p:spPr>
          <a:xfrm>
            <a:off x="2254102" y="6885384"/>
            <a:ext cx="13864856" cy="2573079"/>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FFFF"/>
              </a:solidFill>
            </a:endParaRPr>
          </a:p>
        </p:txBody>
      </p:sp>
      <p:sp>
        <p:nvSpPr>
          <p:cNvPr id="17" name="Rectangle 16">
            <a:extLst>
              <a:ext uri="{FF2B5EF4-FFF2-40B4-BE49-F238E27FC236}">
                <a16:creationId xmlns:a16="http://schemas.microsoft.com/office/drawing/2014/main" id="{C3532303-DCB9-9C44-9F97-D141277811CC}"/>
              </a:ext>
            </a:extLst>
          </p:cNvPr>
          <p:cNvSpPr/>
          <p:nvPr userDrawn="1"/>
        </p:nvSpPr>
        <p:spPr>
          <a:xfrm>
            <a:off x="12192000" y="-659219"/>
            <a:ext cx="3969488" cy="10271052"/>
          </a:xfrm>
          <a:prstGeom prst="rect">
            <a:avLst/>
          </a:prstGeom>
          <a:solidFill>
            <a:srgbClr val="ECECE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FFFF"/>
              </a:solidFill>
            </a:endParaRPr>
          </a:p>
        </p:txBody>
      </p:sp>
    </p:spTree>
    <p:extLst>
      <p:ext uri="{BB962C8B-B14F-4D97-AF65-F5344CB8AC3E}">
        <p14:creationId xmlns:p14="http://schemas.microsoft.com/office/powerpoint/2010/main" val="3226968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72A8DE1-B137-4E86-8969-BF58DC28408A}" type="datetimeFigureOut">
              <a:rPr lang="fr-FR" smtClean="0"/>
              <a:t>18/11/2024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89C5B5-06A2-43E2-B0D7-6A5CC8451D95}" type="slidenum">
              <a:rPr lang="fr-FR" smtClean="0"/>
              <a:t>‹N°›</a:t>
            </a:fld>
            <a:endParaRPr lang="fr-FR"/>
          </a:p>
        </p:txBody>
      </p:sp>
    </p:spTree>
    <p:extLst>
      <p:ext uri="{BB962C8B-B14F-4D97-AF65-F5344CB8AC3E}">
        <p14:creationId xmlns:p14="http://schemas.microsoft.com/office/powerpoint/2010/main" val="3180384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072A8DE1-B137-4E86-8969-BF58DC28408A}" type="datetimeFigureOut">
              <a:rPr lang="fr-FR" smtClean="0"/>
              <a:t>18/11/2024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1189C5B5-06A2-43E2-B0D7-6A5CC8451D95}" type="slidenum">
              <a:rPr lang="fr-FR" smtClean="0"/>
              <a:t>‹N°›</a:t>
            </a:fld>
            <a:endParaRPr lang="fr-FR"/>
          </a:p>
        </p:txBody>
      </p:sp>
    </p:spTree>
    <p:extLst>
      <p:ext uri="{BB962C8B-B14F-4D97-AF65-F5344CB8AC3E}">
        <p14:creationId xmlns:p14="http://schemas.microsoft.com/office/powerpoint/2010/main" val="1893563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6172200"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072A8DE1-B137-4E86-8969-BF58DC28408A}" type="datetimeFigureOut">
              <a:rPr lang="fr-FR" smtClean="0"/>
              <a:t>18/11/2024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189C5B5-06A2-43E2-B0D7-6A5CC8451D95}" type="slidenum">
              <a:rPr lang="fr-FR" smtClean="0"/>
              <a:t>‹N°›</a:t>
            </a:fld>
            <a:endParaRPr lang="fr-FR"/>
          </a:p>
        </p:txBody>
      </p:sp>
    </p:spTree>
    <p:extLst>
      <p:ext uri="{BB962C8B-B14F-4D97-AF65-F5344CB8AC3E}">
        <p14:creationId xmlns:p14="http://schemas.microsoft.com/office/powerpoint/2010/main" val="1433560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072A8DE1-B137-4E86-8969-BF58DC28408A}" type="datetimeFigureOut">
              <a:rPr lang="fr-FR" smtClean="0"/>
              <a:t>18/11/2024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1189C5B5-06A2-43E2-B0D7-6A5CC8451D95}" type="slidenum">
              <a:rPr lang="fr-FR" smtClean="0"/>
              <a:t>‹N°›</a:t>
            </a:fld>
            <a:endParaRPr lang="fr-FR"/>
          </a:p>
        </p:txBody>
      </p:sp>
    </p:spTree>
    <p:extLst>
      <p:ext uri="{BB962C8B-B14F-4D97-AF65-F5344CB8AC3E}">
        <p14:creationId xmlns:p14="http://schemas.microsoft.com/office/powerpoint/2010/main" val="1032122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072A8DE1-B137-4E86-8969-BF58DC28408A}" type="datetimeFigureOut">
              <a:rPr lang="fr-FR" smtClean="0"/>
              <a:t>18/11/2024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1189C5B5-06A2-43E2-B0D7-6A5CC8451D95}" type="slidenum">
              <a:rPr lang="fr-FR" smtClean="0"/>
              <a:t>‹N°›</a:t>
            </a:fld>
            <a:endParaRPr lang="fr-FR"/>
          </a:p>
        </p:txBody>
      </p:sp>
    </p:spTree>
    <p:extLst>
      <p:ext uri="{BB962C8B-B14F-4D97-AF65-F5344CB8AC3E}">
        <p14:creationId xmlns:p14="http://schemas.microsoft.com/office/powerpoint/2010/main" val="3187547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72A8DE1-B137-4E86-8969-BF58DC28408A}" type="datetimeFigureOut">
              <a:rPr lang="fr-FR" smtClean="0"/>
              <a:t>18/11/2024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1189C5B5-06A2-43E2-B0D7-6A5CC8451D95}" type="slidenum">
              <a:rPr lang="fr-FR" smtClean="0"/>
              <a:t>‹N°›</a:t>
            </a:fld>
            <a:endParaRPr lang="fr-FR"/>
          </a:p>
        </p:txBody>
      </p:sp>
    </p:spTree>
    <p:extLst>
      <p:ext uri="{BB962C8B-B14F-4D97-AF65-F5344CB8AC3E}">
        <p14:creationId xmlns:p14="http://schemas.microsoft.com/office/powerpoint/2010/main" val="1318402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072A8DE1-B137-4E86-8969-BF58DC28408A}" type="datetimeFigureOut">
              <a:rPr lang="fr-FR" smtClean="0"/>
              <a:t>18/11/2024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189C5B5-06A2-43E2-B0D7-6A5CC8451D95}" type="slidenum">
              <a:rPr lang="fr-FR" smtClean="0"/>
              <a:t>‹N°›</a:t>
            </a:fld>
            <a:endParaRPr lang="fr-FR"/>
          </a:p>
        </p:txBody>
      </p:sp>
    </p:spTree>
    <p:extLst>
      <p:ext uri="{BB962C8B-B14F-4D97-AF65-F5344CB8AC3E}">
        <p14:creationId xmlns:p14="http://schemas.microsoft.com/office/powerpoint/2010/main" val="2159234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072A8DE1-B137-4E86-8969-BF58DC28408A}" type="datetimeFigureOut">
              <a:rPr lang="fr-FR" smtClean="0"/>
              <a:t>18/11/2024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1189C5B5-06A2-43E2-B0D7-6A5CC8451D95}" type="slidenum">
              <a:rPr lang="fr-FR" smtClean="0"/>
              <a:t>‹N°›</a:t>
            </a:fld>
            <a:endParaRPr lang="fr-FR"/>
          </a:p>
        </p:txBody>
      </p:sp>
    </p:spTree>
    <p:extLst>
      <p:ext uri="{BB962C8B-B14F-4D97-AF65-F5344CB8AC3E}">
        <p14:creationId xmlns:p14="http://schemas.microsoft.com/office/powerpoint/2010/main" val="2222312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2A8DE1-B137-4E86-8969-BF58DC28408A}" type="datetimeFigureOut">
              <a:rPr lang="fr-FR" smtClean="0"/>
              <a:t>18/11/2024</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89C5B5-06A2-43E2-B0D7-6A5CC8451D95}" type="slidenum">
              <a:rPr lang="fr-FR" smtClean="0"/>
              <a:t>‹N°›</a:t>
            </a:fld>
            <a:endParaRPr lang="fr-FR"/>
          </a:p>
        </p:txBody>
      </p:sp>
    </p:spTree>
    <p:extLst>
      <p:ext uri="{BB962C8B-B14F-4D97-AF65-F5344CB8AC3E}">
        <p14:creationId xmlns:p14="http://schemas.microsoft.com/office/powerpoint/2010/main" val="42399308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pole-emploi.fr/" TargetMode="External"/><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12.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8781" y="0"/>
            <a:ext cx="12154437" cy="6858000"/>
          </a:xfrm>
          <a:prstGeom prst="rect">
            <a:avLst/>
          </a:prstGeom>
        </p:spPr>
      </p:pic>
    </p:spTree>
    <p:extLst>
      <p:ext uri="{BB962C8B-B14F-4D97-AF65-F5344CB8AC3E}">
        <p14:creationId xmlns:p14="http://schemas.microsoft.com/office/powerpoint/2010/main" val="2950892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 29"/>
          <p:cNvPicPr>
            <a:picLocks noChangeAspect="1"/>
          </p:cNvPicPr>
          <p:nvPr/>
        </p:nvPicPr>
        <p:blipFill>
          <a:blip r:embed="rId2"/>
          <a:stretch>
            <a:fillRect/>
          </a:stretch>
        </p:blipFill>
        <p:spPr>
          <a:xfrm>
            <a:off x="837965" y="380486"/>
            <a:ext cx="9144470" cy="615982"/>
          </a:xfrm>
          <a:prstGeom prst="rect">
            <a:avLst/>
          </a:prstGeom>
        </p:spPr>
      </p:pic>
      <p:grpSp>
        <p:nvGrpSpPr>
          <p:cNvPr id="31" name="Groupe 30"/>
          <p:cNvGrpSpPr/>
          <p:nvPr/>
        </p:nvGrpSpPr>
        <p:grpSpPr>
          <a:xfrm>
            <a:off x="1234263" y="1401924"/>
            <a:ext cx="9358683" cy="5061183"/>
            <a:chOff x="1511100" y="1494202"/>
            <a:chExt cx="9358683" cy="5061183"/>
          </a:xfrm>
        </p:grpSpPr>
        <p:sp>
          <p:nvSpPr>
            <p:cNvPr id="3" name="object 3"/>
            <p:cNvSpPr txBox="1"/>
            <p:nvPr/>
          </p:nvSpPr>
          <p:spPr>
            <a:xfrm>
              <a:off x="1840227" y="1782882"/>
              <a:ext cx="3581893" cy="1742644"/>
            </a:xfrm>
            <a:prstGeom prst="rect">
              <a:avLst/>
            </a:prstGeom>
          </p:spPr>
          <p:txBody>
            <a:bodyPr vert="horz" wrap="square" lIns="0" tIns="12688" rIns="0" bIns="0" rtlCol="0">
              <a:spAutoFit/>
            </a:bodyPr>
            <a:lstStyle/>
            <a:p>
              <a:pPr marL="98336" marR="5075" indent="-95799" algn="just">
                <a:spcBef>
                  <a:spcPts val="100"/>
                </a:spcBef>
                <a:buSzPct val="65000"/>
                <a:buFont typeface="Adobe Clean Han"/>
                <a:buChar char="■"/>
                <a:tabLst>
                  <a:tab pos="98336" algn="l"/>
                </a:tabLst>
              </a:pPr>
              <a:r>
                <a:rPr sz="999" dirty="0">
                  <a:solidFill>
                    <a:srgbClr val="18073A"/>
                  </a:solidFill>
                  <a:latin typeface="Arial"/>
                  <a:cs typeface="Arial"/>
                </a:rPr>
                <a:t>C’est</a:t>
              </a:r>
              <a:r>
                <a:rPr sz="999" spc="-15" dirty="0">
                  <a:solidFill>
                    <a:srgbClr val="18073A"/>
                  </a:solidFill>
                  <a:latin typeface="Arial"/>
                  <a:cs typeface="Arial"/>
                </a:rPr>
                <a:t> </a:t>
              </a:r>
              <a:r>
                <a:rPr sz="999" dirty="0">
                  <a:solidFill>
                    <a:srgbClr val="18073A"/>
                  </a:solidFill>
                  <a:latin typeface="Arial"/>
                  <a:cs typeface="Arial"/>
                </a:rPr>
                <a:t>un</a:t>
              </a:r>
              <a:r>
                <a:rPr sz="999" spc="-15" dirty="0">
                  <a:solidFill>
                    <a:srgbClr val="18073A"/>
                  </a:solidFill>
                  <a:latin typeface="Arial"/>
                  <a:cs typeface="Arial"/>
                </a:rPr>
                <a:t> </a:t>
              </a:r>
              <a:r>
                <a:rPr sz="999" dirty="0">
                  <a:solidFill>
                    <a:srgbClr val="18073A"/>
                  </a:solidFill>
                  <a:latin typeface="Arial"/>
                  <a:cs typeface="Arial"/>
                </a:rPr>
                <a:t>acte</a:t>
              </a:r>
              <a:r>
                <a:rPr sz="999" spc="-15" dirty="0">
                  <a:solidFill>
                    <a:srgbClr val="18073A"/>
                  </a:solidFill>
                  <a:latin typeface="Arial"/>
                  <a:cs typeface="Arial"/>
                </a:rPr>
                <a:t> </a:t>
              </a:r>
              <a:r>
                <a:rPr sz="999" spc="-10" dirty="0">
                  <a:solidFill>
                    <a:srgbClr val="18073A"/>
                  </a:solidFill>
                  <a:latin typeface="Arial"/>
                  <a:cs typeface="Arial"/>
                </a:rPr>
                <a:t>d’intermédiation</a:t>
              </a:r>
              <a:r>
                <a:rPr sz="999" spc="-15" dirty="0">
                  <a:solidFill>
                    <a:srgbClr val="18073A"/>
                  </a:solidFill>
                  <a:latin typeface="Arial"/>
                  <a:cs typeface="Arial"/>
                </a:rPr>
                <a:t> </a:t>
              </a:r>
              <a:r>
                <a:rPr sz="999" dirty="0">
                  <a:solidFill>
                    <a:srgbClr val="18073A"/>
                  </a:solidFill>
                  <a:latin typeface="Arial"/>
                  <a:cs typeface="Arial"/>
                </a:rPr>
                <a:t>à</a:t>
              </a:r>
              <a:r>
                <a:rPr sz="999" spc="-10" dirty="0">
                  <a:solidFill>
                    <a:srgbClr val="18073A"/>
                  </a:solidFill>
                  <a:latin typeface="Arial"/>
                  <a:cs typeface="Arial"/>
                </a:rPr>
                <a:t> </a:t>
              </a:r>
              <a:r>
                <a:rPr sz="999" dirty="0">
                  <a:solidFill>
                    <a:srgbClr val="18073A"/>
                  </a:solidFill>
                  <a:latin typeface="Arial"/>
                  <a:cs typeface="Arial"/>
                </a:rPr>
                <a:t>l’initiative</a:t>
              </a:r>
              <a:r>
                <a:rPr sz="999" spc="-10" dirty="0">
                  <a:solidFill>
                    <a:srgbClr val="18073A"/>
                  </a:solidFill>
                  <a:latin typeface="Arial"/>
                  <a:cs typeface="Arial"/>
                </a:rPr>
                <a:t> </a:t>
              </a:r>
              <a:r>
                <a:rPr sz="999" dirty="0">
                  <a:solidFill>
                    <a:srgbClr val="18073A"/>
                  </a:solidFill>
                  <a:latin typeface="Arial"/>
                  <a:cs typeface="Arial"/>
                </a:rPr>
                <a:t>du</a:t>
              </a:r>
              <a:r>
                <a:rPr sz="999" spc="-15" dirty="0">
                  <a:solidFill>
                    <a:srgbClr val="18073A"/>
                  </a:solidFill>
                  <a:latin typeface="Arial"/>
                  <a:cs typeface="Arial"/>
                </a:rPr>
                <a:t> </a:t>
              </a:r>
              <a:r>
                <a:rPr sz="999" dirty="0">
                  <a:solidFill>
                    <a:srgbClr val="18073A"/>
                  </a:solidFill>
                  <a:latin typeface="Arial"/>
                  <a:cs typeface="Arial"/>
                </a:rPr>
                <a:t>conseiller</a:t>
              </a:r>
              <a:r>
                <a:rPr sz="999" spc="-10" dirty="0">
                  <a:solidFill>
                    <a:srgbClr val="18073A"/>
                  </a:solidFill>
                  <a:latin typeface="Arial"/>
                  <a:cs typeface="Arial"/>
                </a:rPr>
                <a:t> </a:t>
              </a:r>
              <a:r>
                <a:rPr sz="999" dirty="0">
                  <a:solidFill>
                    <a:srgbClr val="18073A"/>
                  </a:solidFill>
                  <a:latin typeface="Arial"/>
                  <a:cs typeface="Arial"/>
                </a:rPr>
                <a:t>vers</a:t>
              </a:r>
              <a:r>
                <a:rPr sz="999" spc="-10" dirty="0">
                  <a:solidFill>
                    <a:srgbClr val="18073A"/>
                  </a:solidFill>
                  <a:latin typeface="Arial"/>
                  <a:cs typeface="Arial"/>
                </a:rPr>
                <a:t> </a:t>
              </a:r>
              <a:r>
                <a:rPr sz="999" spc="-25" dirty="0">
                  <a:solidFill>
                    <a:srgbClr val="18073A"/>
                  </a:solidFill>
                  <a:latin typeface="Arial"/>
                  <a:cs typeface="Arial"/>
                </a:rPr>
                <a:t>le </a:t>
              </a:r>
              <a:r>
                <a:rPr sz="999" dirty="0">
                  <a:solidFill>
                    <a:srgbClr val="18073A"/>
                  </a:solidFill>
                  <a:latin typeface="Arial"/>
                  <a:cs typeface="Arial"/>
                </a:rPr>
                <a:t>candidat,</a:t>
              </a:r>
              <a:r>
                <a:rPr sz="999" spc="-15" dirty="0">
                  <a:solidFill>
                    <a:srgbClr val="18073A"/>
                  </a:solidFill>
                  <a:latin typeface="Arial"/>
                  <a:cs typeface="Arial"/>
                </a:rPr>
                <a:t> </a:t>
              </a:r>
              <a:r>
                <a:rPr sz="999" dirty="0">
                  <a:solidFill>
                    <a:srgbClr val="18073A"/>
                  </a:solidFill>
                  <a:latin typeface="Arial"/>
                  <a:cs typeface="Arial"/>
                </a:rPr>
                <a:t>il</a:t>
              </a:r>
              <a:r>
                <a:rPr sz="999" spc="-10" dirty="0">
                  <a:solidFill>
                    <a:srgbClr val="18073A"/>
                  </a:solidFill>
                  <a:latin typeface="Arial"/>
                  <a:cs typeface="Arial"/>
                </a:rPr>
                <a:t> </a:t>
              </a:r>
              <a:r>
                <a:rPr sz="999" dirty="0">
                  <a:solidFill>
                    <a:srgbClr val="18073A"/>
                  </a:solidFill>
                  <a:latin typeface="Arial"/>
                  <a:cs typeface="Arial"/>
                </a:rPr>
                <a:t>s’agit</a:t>
              </a:r>
              <a:r>
                <a:rPr sz="999" spc="-20" dirty="0">
                  <a:solidFill>
                    <a:srgbClr val="18073A"/>
                  </a:solidFill>
                  <a:latin typeface="Arial"/>
                  <a:cs typeface="Arial"/>
                </a:rPr>
                <a:t> </a:t>
              </a:r>
              <a:r>
                <a:rPr sz="999" b="1" dirty="0">
                  <a:solidFill>
                    <a:srgbClr val="18073A"/>
                  </a:solidFill>
                  <a:latin typeface="Arial"/>
                  <a:cs typeface="Arial"/>
                </a:rPr>
                <a:t>de</a:t>
              </a:r>
              <a:r>
                <a:rPr sz="999" b="1" spc="-20" dirty="0">
                  <a:solidFill>
                    <a:srgbClr val="18073A"/>
                  </a:solidFill>
                  <a:latin typeface="Arial"/>
                  <a:cs typeface="Arial"/>
                </a:rPr>
                <a:t> </a:t>
              </a:r>
              <a:r>
                <a:rPr sz="999" b="1" dirty="0">
                  <a:solidFill>
                    <a:srgbClr val="18073A"/>
                  </a:solidFill>
                  <a:latin typeface="Arial"/>
                  <a:cs typeface="Arial"/>
                </a:rPr>
                <a:t>proposer</a:t>
              </a:r>
              <a:r>
                <a:rPr sz="999" b="1" spc="-15" dirty="0">
                  <a:solidFill>
                    <a:srgbClr val="18073A"/>
                  </a:solidFill>
                  <a:latin typeface="Arial"/>
                  <a:cs typeface="Arial"/>
                </a:rPr>
                <a:t> </a:t>
              </a:r>
              <a:r>
                <a:rPr sz="999" dirty="0">
                  <a:solidFill>
                    <a:srgbClr val="18073A"/>
                  </a:solidFill>
                  <a:latin typeface="Arial"/>
                  <a:cs typeface="Arial"/>
                </a:rPr>
                <a:t>à</a:t>
              </a:r>
              <a:r>
                <a:rPr sz="999" spc="-15" dirty="0">
                  <a:solidFill>
                    <a:srgbClr val="18073A"/>
                  </a:solidFill>
                  <a:latin typeface="Arial"/>
                  <a:cs typeface="Arial"/>
                </a:rPr>
                <a:t> </a:t>
              </a:r>
              <a:r>
                <a:rPr sz="999" dirty="0">
                  <a:solidFill>
                    <a:srgbClr val="18073A"/>
                  </a:solidFill>
                  <a:latin typeface="Arial"/>
                  <a:cs typeface="Arial"/>
                </a:rPr>
                <a:t>un</a:t>
              </a:r>
              <a:r>
                <a:rPr sz="999" spc="-20" dirty="0">
                  <a:solidFill>
                    <a:srgbClr val="18073A"/>
                  </a:solidFill>
                  <a:latin typeface="Arial"/>
                  <a:cs typeface="Arial"/>
                </a:rPr>
                <a:t> </a:t>
              </a:r>
              <a:r>
                <a:rPr sz="999" dirty="0">
                  <a:solidFill>
                    <a:srgbClr val="18073A"/>
                  </a:solidFill>
                  <a:latin typeface="Arial"/>
                  <a:cs typeface="Arial"/>
                </a:rPr>
                <a:t>candidat</a:t>
              </a:r>
              <a:r>
                <a:rPr sz="999" spc="-15" dirty="0">
                  <a:solidFill>
                    <a:srgbClr val="18073A"/>
                  </a:solidFill>
                  <a:latin typeface="Arial"/>
                  <a:cs typeface="Arial"/>
                </a:rPr>
                <a:t> </a:t>
              </a:r>
              <a:r>
                <a:rPr sz="999" dirty="0">
                  <a:solidFill>
                    <a:srgbClr val="18073A"/>
                  </a:solidFill>
                  <a:latin typeface="Arial"/>
                  <a:cs typeface="Arial"/>
                </a:rPr>
                <a:t>potentiel</a:t>
              </a:r>
              <a:r>
                <a:rPr sz="999" spc="-20" dirty="0">
                  <a:solidFill>
                    <a:srgbClr val="18073A"/>
                  </a:solidFill>
                  <a:latin typeface="Arial"/>
                  <a:cs typeface="Arial"/>
                </a:rPr>
                <a:t> </a:t>
              </a:r>
              <a:r>
                <a:rPr sz="999" dirty="0">
                  <a:solidFill>
                    <a:srgbClr val="18073A"/>
                  </a:solidFill>
                  <a:latin typeface="Arial"/>
                  <a:cs typeface="Arial"/>
                </a:rPr>
                <a:t>une</a:t>
              </a:r>
              <a:r>
                <a:rPr sz="999" spc="-15" dirty="0">
                  <a:solidFill>
                    <a:srgbClr val="18073A"/>
                  </a:solidFill>
                  <a:latin typeface="Arial"/>
                  <a:cs typeface="Arial"/>
                </a:rPr>
                <a:t> </a:t>
              </a:r>
              <a:r>
                <a:rPr sz="999" spc="-10" dirty="0">
                  <a:solidFill>
                    <a:srgbClr val="18073A"/>
                  </a:solidFill>
                  <a:latin typeface="Arial"/>
                  <a:cs typeface="Arial"/>
                </a:rPr>
                <a:t>offre </a:t>
              </a:r>
              <a:r>
                <a:rPr sz="999" spc="-10" dirty="0" err="1">
                  <a:solidFill>
                    <a:srgbClr val="18073A"/>
                  </a:solidFill>
                  <a:latin typeface="Arial"/>
                  <a:cs typeface="Arial"/>
                </a:rPr>
                <a:t>d’emploi</a:t>
              </a:r>
              <a:r>
                <a:rPr sz="999" spc="-10" dirty="0">
                  <a:solidFill>
                    <a:srgbClr val="18073A"/>
                  </a:solidFill>
                  <a:latin typeface="Arial"/>
                  <a:cs typeface="Arial"/>
                </a:rPr>
                <a:t>.</a:t>
              </a:r>
              <a:r>
                <a:rPr lang="fr-FR" sz="999" b="1" spc="-10" dirty="0">
                  <a:solidFill>
                    <a:srgbClr val="18073A"/>
                  </a:solidFill>
                  <a:latin typeface="Arial"/>
                  <a:cs typeface="Arial"/>
                </a:rPr>
                <a:t> Il s’agit d’une MEC</a:t>
              </a:r>
            </a:p>
            <a:p>
              <a:pPr marL="98336" marR="5075" indent="-95799" algn="just">
                <a:spcBef>
                  <a:spcPts val="100"/>
                </a:spcBef>
                <a:buSzPct val="65000"/>
                <a:buFont typeface="Adobe Clean Han"/>
                <a:buChar char="■"/>
                <a:tabLst>
                  <a:tab pos="98336" algn="l"/>
                </a:tabLst>
              </a:pPr>
              <a:r>
                <a:rPr lang="fr-FR" sz="999" dirty="0">
                  <a:solidFill>
                    <a:srgbClr val="18073A"/>
                  </a:solidFill>
                  <a:latin typeface="Arial"/>
                  <a:cs typeface="Arial"/>
                </a:rPr>
                <a:t>Lorsque le conseiller n’a pas pu vérifier son intérêt en direct, il s’agit d’une Proposition d’offre, donc d’une MEC. Une fois que le candidat aura confirmé son intérêt depuis son espace personnel ou l'application mes offres, sa candidature sera à traiter depuis DUNE. Dès lors qu’elle sera acceptée par le conseiller, la MEC se transformera automatiquement en MER </a:t>
              </a:r>
            </a:p>
            <a:p>
              <a:pPr marL="98336" marR="5075" indent="-95799" algn="just">
                <a:spcBef>
                  <a:spcPts val="100"/>
                </a:spcBef>
                <a:buSzPct val="65000"/>
                <a:buFont typeface="Adobe Clean Han"/>
                <a:buChar char="■"/>
                <a:tabLst>
                  <a:tab pos="98336" algn="l"/>
                </a:tabLst>
              </a:pPr>
              <a:endParaRPr lang="fr-FR" sz="999" dirty="0">
                <a:solidFill>
                  <a:srgbClr val="18073A"/>
                </a:solidFill>
                <a:latin typeface="Arial"/>
                <a:cs typeface="Arial"/>
              </a:endParaRPr>
            </a:p>
            <a:p>
              <a:pPr marL="98336" marR="5075" indent="-95799" algn="just">
                <a:spcBef>
                  <a:spcPts val="100"/>
                </a:spcBef>
                <a:buSzPct val="65000"/>
                <a:buFont typeface="Adobe Clean Han"/>
                <a:buChar char="■"/>
                <a:tabLst>
                  <a:tab pos="98336" algn="l"/>
                </a:tabLst>
              </a:pPr>
              <a:endParaRPr sz="999" dirty="0">
                <a:solidFill>
                  <a:srgbClr val="18073A"/>
                </a:solidFill>
                <a:latin typeface="Arial"/>
                <a:cs typeface="Arial"/>
              </a:endParaRPr>
            </a:p>
          </p:txBody>
        </p:sp>
        <p:sp>
          <p:nvSpPr>
            <p:cNvPr id="4" name="object 4"/>
            <p:cNvSpPr/>
            <p:nvPr/>
          </p:nvSpPr>
          <p:spPr>
            <a:xfrm>
              <a:off x="1526163" y="1494202"/>
              <a:ext cx="2805372" cy="252495"/>
            </a:xfrm>
            <a:custGeom>
              <a:avLst/>
              <a:gdLst/>
              <a:ahLst/>
              <a:cxnLst/>
              <a:rect l="l" t="t" r="r" b="b"/>
              <a:pathLst>
                <a:path w="2807970" h="252730">
                  <a:moveTo>
                    <a:pt x="41910" y="0"/>
                  </a:moveTo>
                  <a:lnTo>
                    <a:pt x="25717" y="3333"/>
                  </a:lnTo>
                  <a:lnTo>
                    <a:pt x="12382" y="12382"/>
                  </a:lnTo>
                  <a:lnTo>
                    <a:pt x="3333" y="25717"/>
                  </a:lnTo>
                  <a:lnTo>
                    <a:pt x="0" y="41910"/>
                  </a:lnTo>
                  <a:lnTo>
                    <a:pt x="0" y="210311"/>
                  </a:lnTo>
                  <a:lnTo>
                    <a:pt x="3333" y="226825"/>
                  </a:lnTo>
                  <a:lnTo>
                    <a:pt x="12382" y="240125"/>
                  </a:lnTo>
                  <a:lnTo>
                    <a:pt x="25717" y="248995"/>
                  </a:lnTo>
                  <a:lnTo>
                    <a:pt x="41910" y="252222"/>
                  </a:lnTo>
                  <a:lnTo>
                    <a:pt x="2766060" y="252221"/>
                  </a:lnTo>
                  <a:lnTo>
                    <a:pt x="2782573" y="248995"/>
                  </a:lnTo>
                  <a:lnTo>
                    <a:pt x="2795873" y="240125"/>
                  </a:lnTo>
                  <a:lnTo>
                    <a:pt x="2804743" y="226825"/>
                  </a:lnTo>
                  <a:lnTo>
                    <a:pt x="2807970" y="210311"/>
                  </a:lnTo>
                  <a:lnTo>
                    <a:pt x="2807970" y="41909"/>
                  </a:lnTo>
                  <a:lnTo>
                    <a:pt x="2804743" y="25717"/>
                  </a:lnTo>
                  <a:lnTo>
                    <a:pt x="2795873" y="12382"/>
                  </a:lnTo>
                  <a:lnTo>
                    <a:pt x="2782573" y="3333"/>
                  </a:lnTo>
                  <a:lnTo>
                    <a:pt x="2766060" y="0"/>
                  </a:lnTo>
                  <a:lnTo>
                    <a:pt x="41910" y="0"/>
                  </a:lnTo>
                  <a:close/>
                </a:path>
              </a:pathLst>
            </a:custGeom>
            <a:ln w="28575">
              <a:solidFill>
                <a:srgbClr val="84A00E"/>
              </a:solidFill>
            </a:ln>
          </p:spPr>
          <p:txBody>
            <a:bodyPr wrap="square" lIns="0" tIns="0" rIns="0" bIns="0" rtlCol="0"/>
            <a:lstStyle/>
            <a:p>
              <a:endParaRPr sz="1798">
                <a:solidFill>
                  <a:srgbClr val="18073A"/>
                </a:solidFill>
              </a:endParaRPr>
            </a:p>
          </p:txBody>
        </p:sp>
        <p:sp>
          <p:nvSpPr>
            <p:cNvPr id="5" name="object 5"/>
            <p:cNvSpPr txBox="1"/>
            <p:nvPr/>
          </p:nvSpPr>
          <p:spPr>
            <a:xfrm>
              <a:off x="1703327" y="1505417"/>
              <a:ext cx="2613145" cy="363293"/>
            </a:xfrm>
            <a:prstGeom prst="rect">
              <a:avLst/>
            </a:prstGeom>
          </p:spPr>
          <p:txBody>
            <a:bodyPr vert="horz" wrap="square" lIns="0" tIns="12054" rIns="0" bIns="0" rtlCol="0">
              <a:spAutoFit/>
            </a:bodyPr>
            <a:lstStyle/>
            <a:p>
              <a:pPr marL="12689">
                <a:spcBef>
                  <a:spcPts val="95"/>
                </a:spcBef>
              </a:pPr>
              <a:r>
                <a:rPr sz="1099" b="1" dirty="0">
                  <a:solidFill>
                    <a:srgbClr val="85A00E"/>
                  </a:solidFill>
                  <a:latin typeface="Arial"/>
                  <a:cs typeface="Arial"/>
                </a:rPr>
                <a:t>Proposition</a:t>
              </a:r>
              <a:r>
                <a:rPr sz="1099" b="1" spc="-35" dirty="0">
                  <a:solidFill>
                    <a:srgbClr val="85A00E"/>
                  </a:solidFill>
                  <a:latin typeface="Arial"/>
                  <a:cs typeface="Arial"/>
                </a:rPr>
                <a:t> </a:t>
              </a:r>
              <a:r>
                <a:rPr sz="1099" b="1" dirty="0">
                  <a:solidFill>
                    <a:srgbClr val="85A00E"/>
                  </a:solidFill>
                  <a:latin typeface="Arial"/>
                  <a:cs typeface="Arial"/>
                </a:rPr>
                <a:t>d’offre</a:t>
              </a:r>
              <a:r>
                <a:rPr sz="1099" b="1" spc="-30" dirty="0">
                  <a:solidFill>
                    <a:srgbClr val="85A00E"/>
                  </a:solidFill>
                  <a:latin typeface="Arial"/>
                  <a:cs typeface="Arial"/>
                </a:rPr>
                <a:t> </a:t>
              </a:r>
              <a:r>
                <a:rPr sz="1099" b="1" dirty="0" err="1">
                  <a:solidFill>
                    <a:srgbClr val="85A00E"/>
                  </a:solidFill>
                  <a:latin typeface="Arial"/>
                  <a:cs typeface="Arial"/>
                </a:rPr>
                <a:t>d’origine</a:t>
              </a:r>
              <a:r>
                <a:rPr sz="1099" b="1" spc="-35" dirty="0">
                  <a:solidFill>
                    <a:srgbClr val="85A00E"/>
                  </a:solidFill>
                  <a:latin typeface="Arial"/>
                  <a:cs typeface="Arial"/>
                </a:rPr>
                <a:t> </a:t>
              </a:r>
              <a:r>
                <a:rPr lang="fr-FR" sz="1099" b="1" spc="-35" dirty="0">
                  <a:solidFill>
                    <a:srgbClr val="85A00E"/>
                  </a:solidFill>
                  <a:latin typeface="Arial"/>
                  <a:cs typeface="Arial"/>
                </a:rPr>
                <a:t> </a:t>
              </a:r>
              <a:r>
                <a:rPr sz="1099" b="1" spc="-10" dirty="0" err="1">
                  <a:solidFill>
                    <a:srgbClr val="85A00E"/>
                  </a:solidFill>
                  <a:latin typeface="Arial"/>
                  <a:cs typeface="Arial"/>
                </a:rPr>
                <a:t>Conseiller</a:t>
              </a:r>
              <a:endParaRPr lang="fr-FR" sz="1099" b="1" spc="-10" dirty="0">
                <a:solidFill>
                  <a:srgbClr val="85A00E"/>
                </a:solidFill>
                <a:latin typeface="Arial"/>
                <a:cs typeface="Arial"/>
              </a:endParaRPr>
            </a:p>
            <a:p>
              <a:pPr marL="12689">
                <a:spcBef>
                  <a:spcPts val="95"/>
                </a:spcBef>
              </a:pPr>
              <a:endParaRPr sz="1099" dirty="0">
                <a:solidFill>
                  <a:srgbClr val="18073A"/>
                </a:solidFill>
                <a:latin typeface="Arial"/>
                <a:cs typeface="Arial"/>
              </a:endParaRPr>
            </a:p>
          </p:txBody>
        </p:sp>
        <p:sp>
          <p:nvSpPr>
            <p:cNvPr id="6" name="object 6"/>
            <p:cNvSpPr/>
            <p:nvPr/>
          </p:nvSpPr>
          <p:spPr>
            <a:xfrm>
              <a:off x="6323247" y="1628790"/>
              <a:ext cx="2913857" cy="253131"/>
            </a:xfrm>
            <a:custGeom>
              <a:avLst/>
              <a:gdLst/>
              <a:ahLst/>
              <a:cxnLst/>
              <a:rect l="l" t="t" r="r" b="b"/>
              <a:pathLst>
                <a:path w="2916554" h="253364">
                  <a:moveTo>
                    <a:pt x="41910" y="0"/>
                  </a:moveTo>
                  <a:lnTo>
                    <a:pt x="25717" y="3345"/>
                  </a:lnTo>
                  <a:lnTo>
                    <a:pt x="12382" y="12477"/>
                  </a:lnTo>
                  <a:lnTo>
                    <a:pt x="3333" y="26038"/>
                  </a:lnTo>
                  <a:lnTo>
                    <a:pt x="0" y="42672"/>
                  </a:lnTo>
                  <a:lnTo>
                    <a:pt x="0" y="211074"/>
                  </a:lnTo>
                  <a:lnTo>
                    <a:pt x="3333" y="227266"/>
                  </a:lnTo>
                  <a:lnTo>
                    <a:pt x="12382" y="240601"/>
                  </a:lnTo>
                  <a:lnTo>
                    <a:pt x="25717" y="249650"/>
                  </a:lnTo>
                  <a:lnTo>
                    <a:pt x="41910" y="252984"/>
                  </a:lnTo>
                  <a:lnTo>
                    <a:pt x="2874264" y="252983"/>
                  </a:lnTo>
                  <a:lnTo>
                    <a:pt x="2890456" y="249650"/>
                  </a:lnTo>
                  <a:lnTo>
                    <a:pt x="2903791" y="240601"/>
                  </a:lnTo>
                  <a:lnTo>
                    <a:pt x="2912840" y="227266"/>
                  </a:lnTo>
                  <a:lnTo>
                    <a:pt x="2916174" y="211073"/>
                  </a:lnTo>
                  <a:lnTo>
                    <a:pt x="2916174" y="42671"/>
                  </a:lnTo>
                  <a:lnTo>
                    <a:pt x="2912840" y="26038"/>
                  </a:lnTo>
                  <a:lnTo>
                    <a:pt x="2903791" y="12477"/>
                  </a:lnTo>
                  <a:lnTo>
                    <a:pt x="2890456" y="3345"/>
                  </a:lnTo>
                  <a:lnTo>
                    <a:pt x="2874264" y="0"/>
                  </a:lnTo>
                  <a:lnTo>
                    <a:pt x="41910" y="0"/>
                  </a:lnTo>
                  <a:close/>
                </a:path>
              </a:pathLst>
            </a:custGeom>
            <a:ln w="28575">
              <a:solidFill>
                <a:srgbClr val="0000FF"/>
              </a:solidFill>
            </a:ln>
          </p:spPr>
          <p:txBody>
            <a:bodyPr wrap="square" lIns="0" tIns="0" rIns="0" bIns="0" rtlCol="0"/>
            <a:lstStyle/>
            <a:p>
              <a:endParaRPr sz="1798">
                <a:solidFill>
                  <a:srgbClr val="18073A"/>
                </a:solidFill>
              </a:endParaRPr>
            </a:p>
          </p:txBody>
        </p:sp>
        <p:sp>
          <p:nvSpPr>
            <p:cNvPr id="7" name="object 7"/>
            <p:cNvSpPr txBox="1"/>
            <p:nvPr/>
          </p:nvSpPr>
          <p:spPr>
            <a:xfrm>
              <a:off x="6451391" y="1656450"/>
              <a:ext cx="2658189" cy="181164"/>
            </a:xfrm>
            <a:prstGeom prst="rect">
              <a:avLst/>
            </a:prstGeom>
          </p:spPr>
          <p:txBody>
            <a:bodyPr vert="horz" wrap="square" lIns="0" tIns="12054" rIns="0" bIns="0" rtlCol="0">
              <a:spAutoFit/>
            </a:bodyPr>
            <a:lstStyle/>
            <a:p>
              <a:pPr marL="12689">
                <a:spcBef>
                  <a:spcPts val="95"/>
                </a:spcBef>
              </a:pPr>
              <a:r>
                <a:rPr sz="1099" b="1" dirty="0">
                  <a:solidFill>
                    <a:srgbClr val="3333FF"/>
                  </a:solidFill>
                  <a:latin typeface="Arial"/>
                  <a:cs typeface="Arial"/>
                </a:rPr>
                <a:t>Proposition</a:t>
              </a:r>
              <a:r>
                <a:rPr sz="1099" b="1" spc="-35" dirty="0">
                  <a:solidFill>
                    <a:srgbClr val="3333FF"/>
                  </a:solidFill>
                  <a:latin typeface="Arial"/>
                  <a:cs typeface="Arial"/>
                </a:rPr>
                <a:t> </a:t>
              </a:r>
              <a:r>
                <a:rPr sz="1099" b="1" dirty="0">
                  <a:solidFill>
                    <a:srgbClr val="3333FF"/>
                  </a:solidFill>
                  <a:latin typeface="Arial"/>
                  <a:cs typeface="Arial"/>
                </a:rPr>
                <a:t>d’offre</a:t>
              </a:r>
              <a:r>
                <a:rPr sz="1099" b="1" spc="-30" dirty="0">
                  <a:solidFill>
                    <a:srgbClr val="3333FF"/>
                  </a:solidFill>
                  <a:latin typeface="Arial"/>
                  <a:cs typeface="Arial"/>
                </a:rPr>
                <a:t> </a:t>
              </a:r>
              <a:r>
                <a:rPr sz="1099" b="1" dirty="0">
                  <a:solidFill>
                    <a:srgbClr val="3333FF"/>
                  </a:solidFill>
                  <a:latin typeface="Arial"/>
                  <a:cs typeface="Arial"/>
                </a:rPr>
                <a:t>d’origine</a:t>
              </a:r>
              <a:r>
                <a:rPr sz="1099" b="1" spc="-35" dirty="0">
                  <a:solidFill>
                    <a:srgbClr val="3333FF"/>
                  </a:solidFill>
                  <a:latin typeface="Arial"/>
                  <a:cs typeface="Arial"/>
                </a:rPr>
                <a:t> </a:t>
              </a:r>
              <a:r>
                <a:rPr sz="1099" b="1" spc="-10" dirty="0">
                  <a:solidFill>
                    <a:srgbClr val="3333FF"/>
                  </a:solidFill>
                  <a:latin typeface="Arial"/>
                  <a:cs typeface="Arial"/>
                </a:rPr>
                <a:t>Employeur</a:t>
              </a:r>
              <a:endParaRPr sz="1099">
                <a:solidFill>
                  <a:srgbClr val="18073A"/>
                </a:solidFill>
                <a:latin typeface="Arial"/>
                <a:cs typeface="Arial"/>
              </a:endParaRPr>
            </a:p>
          </p:txBody>
        </p:sp>
        <p:sp>
          <p:nvSpPr>
            <p:cNvPr id="8" name="object 8"/>
            <p:cNvSpPr/>
            <p:nvPr/>
          </p:nvSpPr>
          <p:spPr>
            <a:xfrm>
              <a:off x="1662883" y="3205529"/>
              <a:ext cx="2805372" cy="250593"/>
            </a:xfrm>
            <a:custGeom>
              <a:avLst/>
              <a:gdLst/>
              <a:ahLst/>
              <a:cxnLst/>
              <a:rect l="l" t="t" r="r" b="b"/>
              <a:pathLst>
                <a:path w="2807970" h="250825">
                  <a:moveTo>
                    <a:pt x="41910" y="0"/>
                  </a:moveTo>
                  <a:lnTo>
                    <a:pt x="25717" y="3333"/>
                  </a:lnTo>
                  <a:lnTo>
                    <a:pt x="12382" y="12382"/>
                  </a:lnTo>
                  <a:lnTo>
                    <a:pt x="3333" y="25717"/>
                  </a:lnTo>
                  <a:lnTo>
                    <a:pt x="0" y="41910"/>
                  </a:lnTo>
                  <a:lnTo>
                    <a:pt x="0" y="208788"/>
                  </a:lnTo>
                  <a:lnTo>
                    <a:pt x="3333" y="225301"/>
                  </a:lnTo>
                  <a:lnTo>
                    <a:pt x="12382" y="238601"/>
                  </a:lnTo>
                  <a:lnTo>
                    <a:pt x="25717" y="247471"/>
                  </a:lnTo>
                  <a:lnTo>
                    <a:pt x="41910" y="250697"/>
                  </a:lnTo>
                  <a:lnTo>
                    <a:pt x="2766822" y="250697"/>
                  </a:lnTo>
                  <a:lnTo>
                    <a:pt x="2782895" y="247471"/>
                  </a:lnTo>
                  <a:lnTo>
                    <a:pt x="2795968" y="238601"/>
                  </a:lnTo>
                  <a:lnTo>
                    <a:pt x="2804755" y="225301"/>
                  </a:lnTo>
                  <a:lnTo>
                    <a:pt x="2807970" y="208787"/>
                  </a:lnTo>
                  <a:lnTo>
                    <a:pt x="2807970" y="41909"/>
                  </a:lnTo>
                  <a:lnTo>
                    <a:pt x="2804755" y="25717"/>
                  </a:lnTo>
                  <a:lnTo>
                    <a:pt x="2795968" y="12382"/>
                  </a:lnTo>
                  <a:lnTo>
                    <a:pt x="2782895" y="3333"/>
                  </a:lnTo>
                  <a:lnTo>
                    <a:pt x="2766822" y="0"/>
                  </a:lnTo>
                  <a:lnTo>
                    <a:pt x="41910" y="0"/>
                  </a:lnTo>
                  <a:close/>
                </a:path>
              </a:pathLst>
            </a:custGeom>
            <a:ln w="28575">
              <a:solidFill>
                <a:srgbClr val="84A00E"/>
              </a:solidFill>
            </a:ln>
          </p:spPr>
          <p:txBody>
            <a:bodyPr wrap="square" lIns="0" tIns="0" rIns="0" bIns="0" rtlCol="0"/>
            <a:lstStyle/>
            <a:p>
              <a:endParaRPr sz="1798">
                <a:solidFill>
                  <a:srgbClr val="18073A"/>
                </a:solidFill>
              </a:endParaRPr>
            </a:p>
          </p:txBody>
        </p:sp>
        <p:sp>
          <p:nvSpPr>
            <p:cNvPr id="9" name="object 9"/>
            <p:cNvSpPr txBox="1"/>
            <p:nvPr/>
          </p:nvSpPr>
          <p:spPr>
            <a:xfrm>
              <a:off x="1970169" y="3262802"/>
              <a:ext cx="2109983" cy="181321"/>
            </a:xfrm>
            <a:prstGeom prst="rect">
              <a:avLst/>
            </a:prstGeom>
          </p:spPr>
          <p:txBody>
            <a:bodyPr vert="horz" wrap="square" lIns="0" tIns="12054" rIns="0" bIns="0" rtlCol="0">
              <a:spAutoFit/>
            </a:bodyPr>
            <a:lstStyle/>
            <a:p>
              <a:pPr marL="12689">
                <a:spcBef>
                  <a:spcPts val="95"/>
                </a:spcBef>
              </a:pPr>
              <a:r>
                <a:rPr sz="1099" b="1" dirty="0">
                  <a:solidFill>
                    <a:srgbClr val="85A00E"/>
                  </a:solidFill>
                  <a:latin typeface="Arial"/>
                  <a:cs typeface="Arial"/>
                </a:rPr>
                <a:t>MER</a:t>
              </a:r>
              <a:r>
                <a:rPr sz="1099" b="1" spc="-35" dirty="0">
                  <a:solidFill>
                    <a:srgbClr val="85A00E"/>
                  </a:solidFill>
                  <a:latin typeface="Arial"/>
                  <a:cs typeface="Arial"/>
                </a:rPr>
                <a:t> </a:t>
              </a:r>
              <a:r>
                <a:rPr sz="1099" b="1" dirty="0">
                  <a:solidFill>
                    <a:srgbClr val="85A00E"/>
                  </a:solidFill>
                  <a:latin typeface="Arial"/>
                  <a:cs typeface="Arial"/>
                </a:rPr>
                <a:t>–</a:t>
              </a:r>
              <a:r>
                <a:rPr sz="1099" b="1" spc="-30" dirty="0">
                  <a:solidFill>
                    <a:srgbClr val="85A00E"/>
                  </a:solidFill>
                  <a:latin typeface="Arial"/>
                  <a:cs typeface="Arial"/>
                </a:rPr>
                <a:t> </a:t>
              </a:r>
              <a:r>
                <a:rPr lang="fr-FR" sz="1099" b="1" spc="-30" dirty="0">
                  <a:solidFill>
                    <a:srgbClr val="85A00E"/>
                  </a:solidFill>
                  <a:latin typeface="Arial"/>
                  <a:cs typeface="Arial"/>
                </a:rPr>
                <a:t>Mise En Relation</a:t>
              </a:r>
              <a:endParaRPr sz="1099" dirty="0">
                <a:solidFill>
                  <a:srgbClr val="18073A"/>
                </a:solidFill>
                <a:latin typeface="Arial"/>
                <a:cs typeface="Arial"/>
              </a:endParaRPr>
            </a:p>
          </p:txBody>
        </p:sp>
        <p:sp>
          <p:nvSpPr>
            <p:cNvPr id="11" name="object 11"/>
            <p:cNvSpPr txBox="1"/>
            <p:nvPr/>
          </p:nvSpPr>
          <p:spPr>
            <a:xfrm>
              <a:off x="1731361" y="4195370"/>
              <a:ext cx="2366359" cy="181164"/>
            </a:xfrm>
            <a:prstGeom prst="rect">
              <a:avLst/>
            </a:prstGeom>
          </p:spPr>
          <p:txBody>
            <a:bodyPr vert="horz" wrap="square" lIns="0" tIns="12054" rIns="0" bIns="0" rtlCol="0">
              <a:spAutoFit/>
            </a:bodyPr>
            <a:lstStyle/>
            <a:p>
              <a:pPr marL="12689">
                <a:spcBef>
                  <a:spcPts val="95"/>
                </a:spcBef>
              </a:pPr>
              <a:endParaRPr sz="1099" dirty="0">
                <a:solidFill>
                  <a:srgbClr val="18073A"/>
                </a:solidFill>
                <a:latin typeface="Arial"/>
                <a:cs typeface="Arial"/>
              </a:endParaRPr>
            </a:p>
          </p:txBody>
        </p:sp>
        <p:sp>
          <p:nvSpPr>
            <p:cNvPr id="12" name="object 12"/>
            <p:cNvSpPr/>
            <p:nvPr/>
          </p:nvSpPr>
          <p:spPr>
            <a:xfrm>
              <a:off x="6323247" y="2603248"/>
              <a:ext cx="2913857" cy="250593"/>
            </a:xfrm>
            <a:custGeom>
              <a:avLst/>
              <a:gdLst/>
              <a:ahLst/>
              <a:cxnLst/>
              <a:rect l="l" t="t" r="r" b="b"/>
              <a:pathLst>
                <a:path w="2916554" h="250825">
                  <a:moveTo>
                    <a:pt x="41910" y="0"/>
                  </a:moveTo>
                  <a:lnTo>
                    <a:pt x="25396" y="3214"/>
                  </a:lnTo>
                  <a:lnTo>
                    <a:pt x="12096" y="12001"/>
                  </a:lnTo>
                  <a:lnTo>
                    <a:pt x="3226" y="25074"/>
                  </a:lnTo>
                  <a:lnTo>
                    <a:pt x="0" y="41148"/>
                  </a:lnTo>
                  <a:lnTo>
                    <a:pt x="0" y="208788"/>
                  </a:lnTo>
                  <a:lnTo>
                    <a:pt x="3226" y="224980"/>
                  </a:lnTo>
                  <a:lnTo>
                    <a:pt x="12096" y="238315"/>
                  </a:lnTo>
                  <a:lnTo>
                    <a:pt x="25396" y="247364"/>
                  </a:lnTo>
                  <a:lnTo>
                    <a:pt x="41910" y="250697"/>
                  </a:lnTo>
                  <a:lnTo>
                    <a:pt x="2874264" y="250697"/>
                  </a:lnTo>
                  <a:lnTo>
                    <a:pt x="2890456" y="247364"/>
                  </a:lnTo>
                  <a:lnTo>
                    <a:pt x="2903791" y="238315"/>
                  </a:lnTo>
                  <a:lnTo>
                    <a:pt x="2912840" y="224980"/>
                  </a:lnTo>
                  <a:lnTo>
                    <a:pt x="2916174" y="208787"/>
                  </a:lnTo>
                  <a:lnTo>
                    <a:pt x="2916174" y="41147"/>
                  </a:lnTo>
                  <a:lnTo>
                    <a:pt x="2912840" y="25074"/>
                  </a:lnTo>
                  <a:lnTo>
                    <a:pt x="2903791" y="12001"/>
                  </a:lnTo>
                  <a:lnTo>
                    <a:pt x="2890456" y="3214"/>
                  </a:lnTo>
                  <a:lnTo>
                    <a:pt x="2874264" y="0"/>
                  </a:lnTo>
                  <a:lnTo>
                    <a:pt x="41910" y="0"/>
                  </a:lnTo>
                  <a:close/>
                </a:path>
              </a:pathLst>
            </a:custGeom>
            <a:ln w="28575">
              <a:solidFill>
                <a:srgbClr val="0000FF"/>
              </a:solidFill>
            </a:ln>
          </p:spPr>
          <p:txBody>
            <a:bodyPr wrap="square" lIns="0" tIns="0" rIns="0" bIns="0" rtlCol="0"/>
            <a:lstStyle/>
            <a:p>
              <a:endParaRPr sz="1798">
                <a:solidFill>
                  <a:srgbClr val="18073A"/>
                </a:solidFill>
              </a:endParaRPr>
            </a:p>
          </p:txBody>
        </p:sp>
        <p:sp>
          <p:nvSpPr>
            <p:cNvPr id="13" name="object 13"/>
            <p:cNvSpPr txBox="1"/>
            <p:nvPr/>
          </p:nvSpPr>
          <p:spPr>
            <a:xfrm>
              <a:off x="7360378" y="2630148"/>
              <a:ext cx="840597" cy="181164"/>
            </a:xfrm>
            <a:prstGeom prst="rect">
              <a:avLst/>
            </a:prstGeom>
          </p:spPr>
          <p:txBody>
            <a:bodyPr vert="horz" wrap="square" lIns="0" tIns="12054" rIns="0" bIns="0" rtlCol="0">
              <a:spAutoFit/>
            </a:bodyPr>
            <a:lstStyle/>
            <a:p>
              <a:pPr marL="12689">
                <a:spcBef>
                  <a:spcPts val="95"/>
                </a:spcBef>
              </a:pPr>
              <a:r>
                <a:rPr sz="1099" b="1" spc="-10" dirty="0">
                  <a:solidFill>
                    <a:srgbClr val="3333FF"/>
                  </a:solidFill>
                  <a:latin typeface="Arial"/>
                  <a:cs typeface="Arial"/>
                </a:rPr>
                <a:t>Candidature</a:t>
              </a:r>
              <a:endParaRPr sz="1099">
                <a:solidFill>
                  <a:srgbClr val="18073A"/>
                </a:solidFill>
                <a:latin typeface="Arial"/>
                <a:cs typeface="Arial"/>
              </a:endParaRPr>
            </a:p>
          </p:txBody>
        </p:sp>
        <p:sp>
          <p:nvSpPr>
            <p:cNvPr id="14" name="object 14"/>
            <p:cNvSpPr/>
            <p:nvPr/>
          </p:nvSpPr>
          <p:spPr>
            <a:xfrm>
              <a:off x="6323247" y="4092341"/>
              <a:ext cx="2913857" cy="250593"/>
            </a:xfrm>
            <a:custGeom>
              <a:avLst/>
              <a:gdLst/>
              <a:ahLst/>
              <a:cxnLst/>
              <a:rect l="l" t="t" r="r" b="b"/>
              <a:pathLst>
                <a:path w="2916554" h="250825">
                  <a:moveTo>
                    <a:pt x="41910" y="0"/>
                  </a:moveTo>
                  <a:lnTo>
                    <a:pt x="25396" y="3226"/>
                  </a:lnTo>
                  <a:lnTo>
                    <a:pt x="12096" y="12096"/>
                  </a:lnTo>
                  <a:lnTo>
                    <a:pt x="3226" y="25396"/>
                  </a:lnTo>
                  <a:lnTo>
                    <a:pt x="0" y="41910"/>
                  </a:lnTo>
                  <a:lnTo>
                    <a:pt x="0" y="208788"/>
                  </a:lnTo>
                  <a:lnTo>
                    <a:pt x="3226" y="224980"/>
                  </a:lnTo>
                  <a:lnTo>
                    <a:pt x="12096" y="238315"/>
                  </a:lnTo>
                  <a:lnTo>
                    <a:pt x="25396" y="247364"/>
                  </a:lnTo>
                  <a:lnTo>
                    <a:pt x="41910" y="250697"/>
                  </a:lnTo>
                  <a:lnTo>
                    <a:pt x="2874264" y="250697"/>
                  </a:lnTo>
                  <a:lnTo>
                    <a:pt x="2890456" y="247364"/>
                  </a:lnTo>
                  <a:lnTo>
                    <a:pt x="2903791" y="238315"/>
                  </a:lnTo>
                  <a:lnTo>
                    <a:pt x="2912840" y="224980"/>
                  </a:lnTo>
                  <a:lnTo>
                    <a:pt x="2916174" y="208787"/>
                  </a:lnTo>
                  <a:lnTo>
                    <a:pt x="2916174" y="41909"/>
                  </a:lnTo>
                  <a:lnTo>
                    <a:pt x="2912840" y="25396"/>
                  </a:lnTo>
                  <a:lnTo>
                    <a:pt x="2903791" y="12096"/>
                  </a:lnTo>
                  <a:lnTo>
                    <a:pt x="2890456" y="3226"/>
                  </a:lnTo>
                  <a:lnTo>
                    <a:pt x="2874264" y="0"/>
                  </a:lnTo>
                  <a:lnTo>
                    <a:pt x="41910" y="0"/>
                  </a:lnTo>
                  <a:close/>
                </a:path>
              </a:pathLst>
            </a:custGeom>
            <a:ln w="28575">
              <a:solidFill>
                <a:srgbClr val="FF0000"/>
              </a:solidFill>
            </a:ln>
          </p:spPr>
          <p:txBody>
            <a:bodyPr wrap="square" lIns="0" tIns="0" rIns="0" bIns="0" rtlCol="0"/>
            <a:lstStyle/>
            <a:p>
              <a:endParaRPr sz="1798">
                <a:solidFill>
                  <a:srgbClr val="18073A"/>
                </a:solidFill>
              </a:endParaRPr>
            </a:p>
          </p:txBody>
        </p:sp>
        <p:sp>
          <p:nvSpPr>
            <p:cNvPr id="15" name="object 15"/>
            <p:cNvSpPr txBox="1"/>
            <p:nvPr/>
          </p:nvSpPr>
          <p:spPr>
            <a:xfrm>
              <a:off x="7210402" y="4119240"/>
              <a:ext cx="1140674" cy="181164"/>
            </a:xfrm>
            <a:prstGeom prst="rect">
              <a:avLst/>
            </a:prstGeom>
          </p:spPr>
          <p:txBody>
            <a:bodyPr vert="horz" wrap="square" lIns="0" tIns="12054" rIns="0" bIns="0" rtlCol="0">
              <a:spAutoFit/>
            </a:bodyPr>
            <a:lstStyle/>
            <a:p>
              <a:pPr marL="12689">
                <a:spcBef>
                  <a:spcPts val="95"/>
                </a:spcBef>
              </a:pPr>
              <a:r>
                <a:rPr sz="1099" b="1" dirty="0">
                  <a:solidFill>
                    <a:srgbClr val="FF0000"/>
                  </a:solidFill>
                  <a:latin typeface="Arial"/>
                  <a:cs typeface="Arial"/>
                </a:rPr>
                <a:t>Profil</a:t>
              </a:r>
              <a:r>
                <a:rPr sz="1099" b="1" spc="-15" dirty="0">
                  <a:solidFill>
                    <a:srgbClr val="FF0000"/>
                  </a:solidFill>
                  <a:latin typeface="Arial"/>
                  <a:cs typeface="Arial"/>
                </a:rPr>
                <a:t> </a:t>
              </a:r>
              <a:r>
                <a:rPr sz="1099" b="1" dirty="0">
                  <a:solidFill>
                    <a:srgbClr val="FF0000"/>
                  </a:solidFill>
                  <a:latin typeface="Arial"/>
                  <a:cs typeface="Arial"/>
                </a:rPr>
                <a:t>non</a:t>
              </a:r>
              <a:r>
                <a:rPr sz="1099" b="1" spc="-15" dirty="0">
                  <a:solidFill>
                    <a:srgbClr val="FF0000"/>
                  </a:solidFill>
                  <a:latin typeface="Arial"/>
                  <a:cs typeface="Arial"/>
                </a:rPr>
                <a:t> </a:t>
              </a:r>
              <a:r>
                <a:rPr sz="1099" b="1" spc="-10" dirty="0">
                  <a:solidFill>
                    <a:srgbClr val="FF0000"/>
                  </a:solidFill>
                  <a:latin typeface="Arial"/>
                  <a:cs typeface="Arial"/>
                </a:rPr>
                <a:t>retenu</a:t>
              </a:r>
              <a:endParaRPr sz="1099" dirty="0">
                <a:solidFill>
                  <a:srgbClr val="FF0000"/>
                </a:solidFill>
                <a:latin typeface="Arial"/>
                <a:cs typeface="Arial"/>
              </a:endParaRPr>
            </a:p>
          </p:txBody>
        </p:sp>
        <p:sp>
          <p:nvSpPr>
            <p:cNvPr id="16" name="object 16"/>
            <p:cNvSpPr txBox="1"/>
            <p:nvPr/>
          </p:nvSpPr>
          <p:spPr>
            <a:xfrm>
              <a:off x="6572437" y="1948788"/>
              <a:ext cx="4055165" cy="627852"/>
            </a:xfrm>
            <a:prstGeom prst="rect">
              <a:avLst/>
            </a:prstGeom>
          </p:spPr>
          <p:txBody>
            <a:bodyPr vert="horz" wrap="square" lIns="0" tIns="12688" rIns="0" bIns="0" rtlCol="0">
              <a:spAutoFit/>
            </a:bodyPr>
            <a:lstStyle/>
            <a:p>
              <a:pPr marL="98336" marR="5075" indent="-95799">
                <a:spcBef>
                  <a:spcPts val="100"/>
                </a:spcBef>
                <a:buSzPct val="65000"/>
                <a:buFont typeface="Adobe Clean Han"/>
                <a:buChar char="■"/>
                <a:tabLst>
                  <a:tab pos="98336" algn="l"/>
                </a:tabLst>
              </a:pPr>
              <a:r>
                <a:rPr lang="fr-FR" sz="999" dirty="0">
                  <a:solidFill>
                    <a:srgbClr val="18073A"/>
                  </a:solidFill>
                  <a:latin typeface="Arial"/>
                  <a:cs typeface="Arial"/>
                </a:rPr>
                <a:t>C’est</a:t>
              </a:r>
              <a:r>
                <a:rPr lang="fr-FR" sz="999" spc="-20" dirty="0">
                  <a:solidFill>
                    <a:srgbClr val="18073A"/>
                  </a:solidFill>
                  <a:latin typeface="Arial"/>
                  <a:cs typeface="Arial"/>
                </a:rPr>
                <a:t> </a:t>
              </a:r>
              <a:r>
                <a:rPr lang="fr-FR" sz="999" dirty="0">
                  <a:solidFill>
                    <a:srgbClr val="18073A"/>
                  </a:solidFill>
                  <a:latin typeface="Arial"/>
                  <a:cs typeface="Arial"/>
                </a:rPr>
                <a:t>un</a:t>
              </a:r>
              <a:r>
                <a:rPr lang="fr-FR" sz="999" spc="-15" dirty="0">
                  <a:solidFill>
                    <a:srgbClr val="18073A"/>
                  </a:solidFill>
                  <a:latin typeface="Arial"/>
                  <a:cs typeface="Arial"/>
                </a:rPr>
                <a:t> </a:t>
              </a:r>
              <a:r>
                <a:rPr lang="fr-FR" sz="999" dirty="0">
                  <a:solidFill>
                    <a:srgbClr val="18073A"/>
                  </a:solidFill>
                  <a:latin typeface="Arial"/>
                  <a:cs typeface="Arial"/>
                </a:rPr>
                <a:t>acte</a:t>
              </a:r>
              <a:r>
                <a:rPr lang="fr-FR" sz="999" spc="-15" dirty="0">
                  <a:solidFill>
                    <a:srgbClr val="18073A"/>
                  </a:solidFill>
                  <a:latin typeface="Arial"/>
                  <a:cs typeface="Arial"/>
                </a:rPr>
                <a:t> </a:t>
              </a:r>
              <a:r>
                <a:rPr lang="fr-FR" sz="999" dirty="0">
                  <a:solidFill>
                    <a:srgbClr val="18073A"/>
                  </a:solidFill>
                  <a:latin typeface="Arial"/>
                  <a:cs typeface="Arial"/>
                </a:rPr>
                <a:t>à</a:t>
              </a:r>
              <a:r>
                <a:rPr lang="fr-FR" sz="999" spc="-10" dirty="0">
                  <a:solidFill>
                    <a:srgbClr val="18073A"/>
                  </a:solidFill>
                  <a:latin typeface="Arial"/>
                  <a:cs typeface="Arial"/>
                </a:rPr>
                <a:t> l’initiative</a:t>
              </a:r>
              <a:r>
                <a:rPr lang="fr-FR" sz="999" spc="-15" dirty="0">
                  <a:solidFill>
                    <a:srgbClr val="18073A"/>
                  </a:solidFill>
                  <a:latin typeface="Arial"/>
                  <a:cs typeface="Arial"/>
                </a:rPr>
                <a:t> </a:t>
              </a:r>
              <a:r>
                <a:rPr lang="fr-FR" sz="999" dirty="0">
                  <a:solidFill>
                    <a:srgbClr val="18073A"/>
                  </a:solidFill>
                  <a:latin typeface="Arial"/>
                  <a:cs typeface="Arial"/>
                </a:rPr>
                <a:t>du</a:t>
              </a:r>
              <a:r>
                <a:rPr lang="fr-FR" sz="999" spc="-10" dirty="0">
                  <a:solidFill>
                    <a:srgbClr val="18073A"/>
                  </a:solidFill>
                  <a:latin typeface="Arial"/>
                  <a:cs typeface="Arial"/>
                </a:rPr>
                <a:t> </a:t>
              </a:r>
              <a:r>
                <a:rPr lang="fr-FR" sz="999" dirty="0">
                  <a:solidFill>
                    <a:srgbClr val="18073A"/>
                  </a:solidFill>
                  <a:latin typeface="Arial"/>
                  <a:cs typeface="Arial"/>
                </a:rPr>
                <a:t>recruteur</a:t>
              </a:r>
              <a:r>
                <a:rPr lang="fr-FR" sz="999" spc="-10" dirty="0">
                  <a:solidFill>
                    <a:srgbClr val="18073A"/>
                  </a:solidFill>
                  <a:latin typeface="Arial"/>
                  <a:cs typeface="Arial"/>
                </a:rPr>
                <a:t> </a:t>
              </a:r>
              <a:r>
                <a:rPr lang="fr-FR" sz="999" dirty="0">
                  <a:solidFill>
                    <a:srgbClr val="18073A"/>
                  </a:solidFill>
                  <a:latin typeface="Arial"/>
                  <a:cs typeface="Arial"/>
                </a:rPr>
                <a:t>vers</a:t>
              </a:r>
              <a:r>
                <a:rPr lang="fr-FR" sz="999" spc="-20" dirty="0">
                  <a:solidFill>
                    <a:srgbClr val="18073A"/>
                  </a:solidFill>
                  <a:latin typeface="Arial"/>
                  <a:cs typeface="Arial"/>
                </a:rPr>
                <a:t> </a:t>
              </a:r>
              <a:r>
                <a:rPr lang="fr-FR" sz="999" dirty="0">
                  <a:solidFill>
                    <a:srgbClr val="18073A"/>
                  </a:solidFill>
                  <a:latin typeface="Arial"/>
                  <a:cs typeface="Arial"/>
                </a:rPr>
                <a:t>un</a:t>
              </a:r>
              <a:r>
                <a:rPr lang="fr-FR" sz="999" spc="-15" dirty="0">
                  <a:solidFill>
                    <a:srgbClr val="18073A"/>
                  </a:solidFill>
                  <a:latin typeface="Arial"/>
                  <a:cs typeface="Arial"/>
                </a:rPr>
                <a:t> </a:t>
              </a:r>
              <a:r>
                <a:rPr lang="fr-FR" sz="999" dirty="0">
                  <a:solidFill>
                    <a:srgbClr val="18073A"/>
                  </a:solidFill>
                  <a:latin typeface="Arial"/>
                  <a:cs typeface="Arial"/>
                </a:rPr>
                <a:t>candidat.</a:t>
              </a:r>
              <a:r>
                <a:rPr lang="fr-FR" sz="999" spc="-15" dirty="0">
                  <a:solidFill>
                    <a:srgbClr val="18073A"/>
                  </a:solidFill>
                  <a:latin typeface="Arial"/>
                  <a:cs typeface="Arial"/>
                </a:rPr>
                <a:t> </a:t>
              </a:r>
              <a:r>
                <a:rPr lang="fr-FR" sz="999" dirty="0">
                  <a:solidFill>
                    <a:srgbClr val="18073A"/>
                  </a:solidFill>
                  <a:latin typeface="Arial"/>
                  <a:cs typeface="Arial"/>
                </a:rPr>
                <a:t>Les</a:t>
              </a:r>
              <a:r>
                <a:rPr lang="fr-FR" sz="999" spc="-10" dirty="0">
                  <a:solidFill>
                    <a:srgbClr val="18073A"/>
                  </a:solidFill>
                  <a:latin typeface="Arial"/>
                  <a:cs typeface="Arial"/>
                </a:rPr>
                <a:t> recruteurs </a:t>
              </a:r>
              <a:r>
                <a:rPr lang="fr-FR" sz="999" dirty="0">
                  <a:solidFill>
                    <a:srgbClr val="18073A"/>
                  </a:solidFill>
                  <a:latin typeface="Arial"/>
                  <a:cs typeface="Arial"/>
                </a:rPr>
                <a:t>adressent,</a:t>
              </a:r>
              <a:r>
                <a:rPr lang="fr-FR" sz="999" spc="-25" dirty="0">
                  <a:solidFill>
                    <a:srgbClr val="18073A"/>
                  </a:solidFill>
                  <a:latin typeface="Arial"/>
                  <a:cs typeface="Arial"/>
                </a:rPr>
                <a:t> </a:t>
              </a:r>
              <a:r>
                <a:rPr lang="fr-FR" sz="999" dirty="0">
                  <a:solidFill>
                    <a:srgbClr val="18073A"/>
                  </a:solidFill>
                  <a:latin typeface="Arial"/>
                  <a:cs typeface="Arial"/>
                </a:rPr>
                <a:t>en</a:t>
              </a:r>
              <a:r>
                <a:rPr lang="fr-FR" sz="999" spc="-20" dirty="0">
                  <a:solidFill>
                    <a:srgbClr val="18073A"/>
                  </a:solidFill>
                  <a:latin typeface="Arial"/>
                  <a:cs typeface="Arial"/>
                </a:rPr>
                <a:t> </a:t>
              </a:r>
              <a:r>
                <a:rPr lang="fr-FR" sz="999" dirty="0">
                  <a:solidFill>
                    <a:srgbClr val="18073A"/>
                  </a:solidFill>
                  <a:latin typeface="Arial"/>
                  <a:cs typeface="Arial"/>
                </a:rPr>
                <a:t>utilisant</a:t>
              </a:r>
              <a:r>
                <a:rPr lang="fr-FR" sz="999" spc="-15" dirty="0">
                  <a:solidFill>
                    <a:srgbClr val="18073A"/>
                  </a:solidFill>
                  <a:latin typeface="Arial"/>
                  <a:cs typeface="Arial"/>
                </a:rPr>
                <a:t> </a:t>
              </a:r>
              <a:r>
                <a:rPr lang="fr-FR" sz="999" dirty="0">
                  <a:solidFill>
                    <a:srgbClr val="18073A"/>
                  </a:solidFill>
                  <a:latin typeface="Arial"/>
                  <a:cs typeface="Arial"/>
                </a:rPr>
                <a:t>la</a:t>
              </a:r>
              <a:r>
                <a:rPr lang="fr-FR" sz="999" spc="-20" dirty="0">
                  <a:solidFill>
                    <a:srgbClr val="18073A"/>
                  </a:solidFill>
                  <a:latin typeface="Arial"/>
                  <a:cs typeface="Arial"/>
                </a:rPr>
                <a:t> B</a:t>
              </a:r>
              <a:r>
                <a:rPr lang="fr-FR" sz="999" dirty="0">
                  <a:solidFill>
                    <a:srgbClr val="18073A"/>
                  </a:solidFill>
                  <a:latin typeface="Arial"/>
                  <a:cs typeface="Arial"/>
                </a:rPr>
                <a:t>anque</a:t>
              </a:r>
              <a:r>
                <a:rPr lang="fr-FR" sz="999" spc="-20" dirty="0">
                  <a:solidFill>
                    <a:srgbClr val="18073A"/>
                  </a:solidFill>
                  <a:latin typeface="Arial"/>
                  <a:cs typeface="Arial"/>
                </a:rPr>
                <a:t> </a:t>
              </a:r>
              <a:r>
                <a:rPr lang="fr-FR" sz="999" dirty="0">
                  <a:solidFill>
                    <a:srgbClr val="18073A"/>
                  </a:solidFill>
                  <a:latin typeface="Arial"/>
                  <a:cs typeface="Arial"/>
                </a:rPr>
                <a:t>de</a:t>
              </a:r>
              <a:r>
                <a:rPr lang="fr-FR" sz="999" spc="-15" dirty="0">
                  <a:solidFill>
                    <a:srgbClr val="18073A"/>
                  </a:solidFill>
                  <a:latin typeface="Arial"/>
                  <a:cs typeface="Arial"/>
                </a:rPr>
                <a:t> </a:t>
              </a:r>
              <a:r>
                <a:rPr lang="fr-FR" sz="999" dirty="0">
                  <a:solidFill>
                    <a:srgbClr val="18073A"/>
                  </a:solidFill>
                  <a:latin typeface="Arial"/>
                  <a:cs typeface="Arial"/>
                </a:rPr>
                <a:t>Profils, une</a:t>
              </a:r>
              <a:r>
                <a:rPr lang="fr-FR" sz="999" spc="-20" dirty="0">
                  <a:solidFill>
                    <a:srgbClr val="18073A"/>
                  </a:solidFill>
                  <a:latin typeface="Arial"/>
                  <a:cs typeface="Arial"/>
                </a:rPr>
                <a:t> </a:t>
              </a:r>
              <a:r>
                <a:rPr lang="fr-FR" sz="999" dirty="0">
                  <a:solidFill>
                    <a:srgbClr val="18073A"/>
                  </a:solidFill>
                  <a:latin typeface="Arial"/>
                  <a:cs typeface="Arial"/>
                </a:rPr>
                <a:t>offre ou une proposition sans offre d’emploi à</a:t>
              </a:r>
              <a:r>
                <a:rPr lang="fr-FR" sz="999" spc="-15" dirty="0">
                  <a:solidFill>
                    <a:srgbClr val="18073A"/>
                  </a:solidFill>
                  <a:latin typeface="Arial"/>
                  <a:cs typeface="Arial"/>
                </a:rPr>
                <a:t> </a:t>
              </a:r>
              <a:r>
                <a:rPr lang="fr-FR" sz="999" dirty="0">
                  <a:solidFill>
                    <a:srgbClr val="18073A"/>
                  </a:solidFill>
                  <a:latin typeface="Arial"/>
                  <a:cs typeface="Arial"/>
                </a:rPr>
                <a:t>un</a:t>
              </a:r>
              <a:r>
                <a:rPr lang="fr-FR" sz="999" spc="-20" dirty="0">
                  <a:solidFill>
                    <a:srgbClr val="18073A"/>
                  </a:solidFill>
                  <a:latin typeface="Arial"/>
                  <a:cs typeface="Arial"/>
                </a:rPr>
                <a:t> </a:t>
              </a:r>
              <a:r>
                <a:rPr lang="fr-FR" sz="999" dirty="0">
                  <a:solidFill>
                    <a:srgbClr val="18073A"/>
                  </a:solidFill>
                  <a:latin typeface="Arial"/>
                  <a:cs typeface="Arial"/>
                </a:rPr>
                <a:t>ou</a:t>
              </a:r>
              <a:r>
                <a:rPr lang="fr-FR" sz="999" spc="-20" dirty="0">
                  <a:solidFill>
                    <a:srgbClr val="18073A"/>
                  </a:solidFill>
                  <a:latin typeface="Arial"/>
                  <a:cs typeface="Arial"/>
                </a:rPr>
                <a:t> </a:t>
              </a:r>
              <a:r>
                <a:rPr lang="fr-FR" sz="999" spc="-25" dirty="0">
                  <a:solidFill>
                    <a:srgbClr val="18073A"/>
                  </a:solidFill>
                  <a:latin typeface="Arial"/>
                  <a:cs typeface="Arial"/>
                </a:rPr>
                <a:t>des </a:t>
              </a:r>
              <a:r>
                <a:rPr lang="fr-FR" sz="999" dirty="0">
                  <a:solidFill>
                    <a:srgbClr val="18073A"/>
                  </a:solidFill>
                  <a:latin typeface="Arial"/>
                  <a:cs typeface="Arial"/>
                </a:rPr>
                <a:t>candidats</a:t>
              </a:r>
              <a:r>
                <a:rPr lang="fr-FR" sz="999" spc="-10" dirty="0">
                  <a:solidFill>
                    <a:srgbClr val="18073A"/>
                  </a:solidFill>
                  <a:latin typeface="Arial"/>
                  <a:cs typeface="Arial"/>
                </a:rPr>
                <a:t> </a:t>
              </a:r>
              <a:r>
                <a:rPr lang="fr-FR" sz="999" dirty="0">
                  <a:solidFill>
                    <a:srgbClr val="18073A"/>
                  </a:solidFill>
                  <a:latin typeface="Arial"/>
                  <a:cs typeface="Arial"/>
                </a:rPr>
                <a:t>via</a:t>
              </a:r>
              <a:r>
                <a:rPr lang="fr-FR" sz="999" spc="-15" dirty="0">
                  <a:solidFill>
                    <a:srgbClr val="18073A"/>
                  </a:solidFill>
                  <a:latin typeface="Arial"/>
                  <a:cs typeface="Arial"/>
                </a:rPr>
                <a:t> </a:t>
              </a:r>
              <a:r>
                <a:rPr lang="fr-FR" sz="999" spc="-10" dirty="0">
                  <a:solidFill>
                    <a:srgbClr val="18073A"/>
                  </a:solidFill>
                  <a:latin typeface="Arial"/>
                  <a:cs typeface="Arial"/>
                </a:rPr>
                <a:t>pole-emploi.fr ou l’appli « Je recrute »</a:t>
              </a:r>
              <a:endParaRPr lang="fr-FR" sz="999" dirty="0">
                <a:solidFill>
                  <a:srgbClr val="18073A"/>
                </a:solidFill>
                <a:latin typeface="Arial"/>
                <a:cs typeface="Arial"/>
              </a:endParaRPr>
            </a:p>
          </p:txBody>
        </p:sp>
        <p:sp>
          <p:nvSpPr>
            <p:cNvPr id="17" name="object 17"/>
            <p:cNvSpPr txBox="1"/>
            <p:nvPr/>
          </p:nvSpPr>
          <p:spPr>
            <a:xfrm>
              <a:off x="1814659" y="5290071"/>
              <a:ext cx="4222650" cy="367773"/>
            </a:xfrm>
            <a:prstGeom prst="rect">
              <a:avLst/>
            </a:prstGeom>
          </p:spPr>
          <p:txBody>
            <a:bodyPr vert="horz" wrap="square" lIns="0" tIns="21570" rIns="0" bIns="0" rtlCol="0">
              <a:spAutoFit/>
            </a:bodyPr>
            <a:lstStyle/>
            <a:p>
              <a:pPr marL="98336" marR="144650" indent="-95799">
                <a:spcBef>
                  <a:spcPts val="300"/>
                </a:spcBef>
                <a:buSzPct val="65000"/>
                <a:buFont typeface="Adobe Clean Han"/>
                <a:buChar char="■"/>
                <a:tabLst>
                  <a:tab pos="98336" algn="l"/>
                </a:tabLst>
              </a:pPr>
              <a:r>
                <a:rPr sz="999" i="1" dirty="0">
                  <a:solidFill>
                    <a:srgbClr val="596B0A"/>
                  </a:solidFill>
                  <a:latin typeface="Arial"/>
                  <a:cs typeface="Arial"/>
                </a:rPr>
                <a:t>A</a:t>
              </a:r>
              <a:r>
                <a:rPr sz="999" i="1" spc="-25" dirty="0">
                  <a:solidFill>
                    <a:srgbClr val="596B0A"/>
                  </a:solidFill>
                  <a:latin typeface="Arial"/>
                  <a:cs typeface="Arial"/>
                </a:rPr>
                <a:t> </a:t>
              </a:r>
              <a:r>
                <a:rPr sz="999" i="1" dirty="0">
                  <a:solidFill>
                    <a:srgbClr val="596B0A"/>
                  </a:solidFill>
                  <a:latin typeface="Arial"/>
                  <a:cs typeface="Arial"/>
                </a:rPr>
                <a:t>noter</a:t>
              </a:r>
              <a:r>
                <a:rPr sz="999" i="1" spc="-10" dirty="0">
                  <a:solidFill>
                    <a:srgbClr val="596B0A"/>
                  </a:solidFill>
                  <a:latin typeface="Arial"/>
                  <a:cs typeface="Arial"/>
                </a:rPr>
                <a:t> </a:t>
              </a:r>
              <a:r>
                <a:rPr sz="999" i="1" dirty="0">
                  <a:solidFill>
                    <a:srgbClr val="596B0A"/>
                  </a:solidFill>
                  <a:latin typeface="Arial"/>
                  <a:cs typeface="Arial"/>
                </a:rPr>
                <a:t>:</a:t>
              </a:r>
              <a:r>
                <a:rPr sz="999" i="1" spc="-25" dirty="0">
                  <a:solidFill>
                    <a:srgbClr val="596B0A"/>
                  </a:solidFill>
                  <a:latin typeface="Arial"/>
                  <a:cs typeface="Arial"/>
                </a:rPr>
                <a:t> </a:t>
              </a:r>
              <a:r>
                <a:rPr lang="fr-FR" sz="999" i="1" spc="-25" dirty="0">
                  <a:solidFill>
                    <a:srgbClr val="596B0A"/>
                  </a:solidFill>
                  <a:latin typeface="Arial"/>
                  <a:cs typeface="Arial"/>
                </a:rPr>
                <a:t>pour un recrutement </a:t>
              </a:r>
              <a:r>
                <a:rPr sz="999" i="1" dirty="0">
                  <a:solidFill>
                    <a:srgbClr val="596B0A"/>
                  </a:solidFill>
                  <a:latin typeface="Arial"/>
                  <a:cs typeface="Arial"/>
                </a:rPr>
                <a:t>MRS,</a:t>
              </a:r>
              <a:r>
                <a:rPr sz="999" i="1" spc="-20" dirty="0">
                  <a:solidFill>
                    <a:srgbClr val="596B0A"/>
                  </a:solidFill>
                  <a:latin typeface="Arial"/>
                  <a:cs typeface="Arial"/>
                </a:rPr>
                <a:t> </a:t>
              </a:r>
              <a:r>
                <a:rPr sz="999" i="1" dirty="0">
                  <a:solidFill>
                    <a:srgbClr val="596B0A"/>
                  </a:solidFill>
                  <a:latin typeface="Arial"/>
                  <a:cs typeface="Arial"/>
                </a:rPr>
                <a:t>il</a:t>
              </a:r>
              <a:r>
                <a:rPr sz="999" i="1" spc="-20" dirty="0">
                  <a:solidFill>
                    <a:srgbClr val="596B0A"/>
                  </a:solidFill>
                  <a:latin typeface="Arial"/>
                  <a:cs typeface="Arial"/>
                </a:rPr>
                <a:t> </a:t>
              </a:r>
              <a:r>
                <a:rPr sz="999" i="1" dirty="0">
                  <a:solidFill>
                    <a:srgbClr val="596B0A"/>
                  </a:solidFill>
                  <a:latin typeface="Arial"/>
                  <a:cs typeface="Arial"/>
                </a:rPr>
                <a:t>s’agit</a:t>
              </a:r>
              <a:r>
                <a:rPr sz="999" i="1" spc="-20" dirty="0">
                  <a:solidFill>
                    <a:srgbClr val="596B0A"/>
                  </a:solidFill>
                  <a:latin typeface="Arial"/>
                  <a:cs typeface="Arial"/>
                </a:rPr>
                <a:t> </a:t>
              </a:r>
              <a:r>
                <a:rPr sz="999" i="1" dirty="0">
                  <a:solidFill>
                    <a:srgbClr val="596B0A"/>
                  </a:solidFill>
                  <a:latin typeface="Arial"/>
                  <a:cs typeface="Arial"/>
                </a:rPr>
                <a:t>de</a:t>
              </a:r>
              <a:r>
                <a:rPr sz="999" i="1" spc="-15" dirty="0">
                  <a:solidFill>
                    <a:srgbClr val="596B0A"/>
                  </a:solidFill>
                  <a:latin typeface="Arial"/>
                  <a:cs typeface="Arial"/>
                </a:rPr>
                <a:t> </a:t>
              </a:r>
              <a:r>
                <a:rPr sz="999" i="1" spc="-25" dirty="0">
                  <a:solidFill>
                    <a:srgbClr val="596B0A"/>
                  </a:solidFill>
                  <a:latin typeface="Arial"/>
                  <a:cs typeface="Arial"/>
                </a:rPr>
                <a:t>MER</a:t>
              </a:r>
              <a:r>
                <a:rPr lang="fr-FR" sz="999" i="1" spc="-25" dirty="0">
                  <a:solidFill>
                    <a:srgbClr val="596B0A"/>
                  </a:solidFill>
                  <a:latin typeface="Arial"/>
                  <a:cs typeface="Arial"/>
                </a:rPr>
                <a:t> </a:t>
              </a:r>
              <a:endParaRPr lang="fr-FR" sz="999" i="1" dirty="0">
                <a:solidFill>
                  <a:srgbClr val="596B0A"/>
                </a:solidFill>
                <a:latin typeface="Arial"/>
                <a:cs typeface="Arial"/>
              </a:endParaRPr>
            </a:p>
            <a:p>
              <a:pPr marL="98336" marR="144650" indent="-95799">
                <a:spcBef>
                  <a:spcPts val="300"/>
                </a:spcBef>
                <a:buSzPct val="65000"/>
                <a:buFont typeface="Adobe Clean Han"/>
                <a:buChar char="■"/>
                <a:tabLst>
                  <a:tab pos="98336" algn="l"/>
                </a:tabLst>
              </a:pPr>
              <a:endParaRPr sz="999" dirty="0">
                <a:solidFill>
                  <a:srgbClr val="18073A"/>
                </a:solidFill>
                <a:latin typeface="Arial"/>
                <a:cs typeface="Arial"/>
              </a:endParaRPr>
            </a:p>
          </p:txBody>
        </p:sp>
        <p:sp>
          <p:nvSpPr>
            <p:cNvPr id="18" name="object 18"/>
            <p:cNvSpPr txBox="1"/>
            <p:nvPr/>
          </p:nvSpPr>
          <p:spPr>
            <a:xfrm>
              <a:off x="1803457" y="3463158"/>
              <a:ext cx="4193467" cy="2947590"/>
            </a:xfrm>
            <a:prstGeom prst="rect">
              <a:avLst/>
            </a:prstGeom>
          </p:spPr>
          <p:txBody>
            <a:bodyPr vert="horz" wrap="square" lIns="0" tIns="12688" rIns="0" bIns="0" rtlCol="0">
              <a:spAutoFit/>
            </a:bodyPr>
            <a:lstStyle/>
            <a:p>
              <a:pPr marL="133864" indent="-133230">
                <a:spcBef>
                  <a:spcPts val="100"/>
                </a:spcBef>
                <a:buSzPct val="95000"/>
                <a:buFont typeface="Adobe Clean Han"/>
                <a:buChar char="■"/>
                <a:tabLst>
                  <a:tab pos="133864" algn="l"/>
                </a:tabLst>
              </a:pPr>
              <a:r>
                <a:rPr sz="999" b="1" dirty="0" err="1">
                  <a:solidFill>
                    <a:srgbClr val="18073A"/>
                  </a:solidFill>
                  <a:latin typeface="Arial"/>
                  <a:cs typeface="Arial"/>
                </a:rPr>
                <a:t>C’est</a:t>
              </a:r>
              <a:r>
                <a:rPr sz="999" b="1" spc="-15" dirty="0">
                  <a:solidFill>
                    <a:srgbClr val="18073A"/>
                  </a:solidFill>
                  <a:latin typeface="Arial"/>
                  <a:cs typeface="Arial"/>
                </a:rPr>
                <a:t> </a:t>
              </a:r>
              <a:r>
                <a:rPr sz="999" b="1" dirty="0">
                  <a:solidFill>
                    <a:srgbClr val="18073A"/>
                  </a:solidFill>
                  <a:latin typeface="Arial"/>
                  <a:cs typeface="Arial"/>
                </a:rPr>
                <a:t>un</a:t>
              </a:r>
              <a:r>
                <a:rPr sz="999" b="1" spc="-15" dirty="0">
                  <a:solidFill>
                    <a:srgbClr val="18073A"/>
                  </a:solidFill>
                  <a:latin typeface="Arial"/>
                  <a:cs typeface="Arial"/>
                </a:rPr>
                <a:t> </a:t>
              </a:r>
              <a:r>
                <a:rPr sz="999" b="1" dirty="0">
                  <a:solidFill>
                    <a:srgbClr val="18073A"/>
                  </a:solidFill>
                  <a:latin typeface="Arial"/>
                  <a:cs typeface="Arial"/>
                </a:rPr>
                <a:t>acte</a:t>
              </a:r>
              <a:r>
                <a:rPr sz="999" b="1" spc="-15" dirty="0">
                  <a:solidFill>
                    <a:srgbClr val="18073A"/>
                  </a:solidFill>
                  <a:latin typeface="Arial"/>
                  <a:cs typeface="Arial"/>
                </a:rPr>
                <a:t> </a:t>
              </a:r>
              <a:r>
                <a:rPr sz="999" b="1" spc="-10" dirty="0">
                  <a:solidFill>
                    <a:srgbClr val="18073A"/>
                  </a:solidFill>
                  <a:latin typeface="Arial"/>
                  <a:cs typeface="Arial"/>
                </a:rPr>
                <a:t>d’intermédiation</a:t>
              </a:r>
              <a:r>
                <a:rPr sz="999" b="1" spc="-15" dirty="0">
                  <a:solidFill>
                    <a:srgbClr val="18073A"/>
                  </a:solidFill>
                  <a:latin typeface="Arial"/>
                  <a:cs typeface="Arial"/>
                </a:rPr>
                <a:t> </a:t>
              </a:r>
              <a:r>
                <a:rPr sz="999" b="1" dirty="0">
                  <a:solidFill>
                    <a:srgbClr val="18073A"/>
                  </a:solidFill>
                  <a:latin typeface="Arial"/>
                  <a:cs typeface="Arial"/>
                </a:rPr>
                <a:t>à</a:t>
              </a:r>
              <a:r>
                <a:rPr sz="999" b="1" spc="-10" dirty="0">
                  <a:solidFill>
                    <a:srgbClr val="18073A"/>
                  </a:solidFill>
                  <a:latin typeface="Arial"/>
                  <a:cs typeface="Arial"/>
                </a:rPr>
                <a:t> </a:t>
              </a:r>
              <a:r>
                <a:rPr sz="999" b="1" dirty="0">
                  <a:solidFill>
                    <a:srgbClr val="18073A"/>
                  </a:solidFill>
                  <a:latin typeface="Arial"/>
                  <a:cs typeface="Arial"/>
                </a:rPr>
                <a:t>l’initiative</a:t>
              </a:r>
              <a:r>
                <a:rPr sz="999" b="1" spc="-15" dirty="0">
                  <a:solidFill>
                    <a:srgbClr val="18073A"/>
                  </a:solidFill>
                  <a:latin typeface="Arial"/>
                  <a:cs typeface="Arial"/>
                </a:rPr>
                <a:t> </a:t>
              </a:r>
              <a:r>
                <a:rPr sz="999" b="1" dirty="0">
                  <a:solidFill>
                    <a:srgbClr val="18073A"/>
                  </a:solidFill>
                  <a:latin typeface="Arial"/>
                  <a:cs typeface="Arial"/>
                </a:rPr>
                <a:t>du</a:t>
              </a:r>
              <a:r>
                <a:rPr sz="999" b="1" spc="-15" dirty="0">
                  <a:solidFill>
                    <a:srgbClr val="18073A"/>
                  </a:solidFill>
                  <a:latin typeface="Arial"/>
                  <a:cs typeface="Arial"/>
                </a:rPr>
                <a:t> </a:t>
              </a:r>
              <a:r>
                <a:rPr sz="999" b="1" dirty="0">
                  <a:solidFill>
                    <a:srgbClr val="18073A"/>
                  </a:solidFill>
                  <a:latin typeface="Arial"/>
                  <a:cs typeface="Arial"/>
                </a:rPr>
                <a:t>conseiller</a:t>
              </a:r>
              <a:r>
                <a:rPr sz="999" b="1" spc="-10" dirty="0">
                  <a:solidFill>
                    <a:srgbClr val="18073A"/>
                  </a:solidFill>
                  <a:latin typeface="Arial"/>
                  <a:cs typeface="Arial"/>
                </a:rPr>
                <a:t> </a:t>
              </a:r>
              <a:r>
                <a:rPr sz="999" b="1" dirty="0">
                  <a:solidFill>
                    <a:srgbClr val="18073A"/>
                  </a:solidFill>
                  <a:latin typeface="Arial"/>
                  <a:cs typeface="Arial"/>
                </a:rPr>
                <a:t>vers</a:t>
              </a:r>
              <a:r>
                <a:rPr sz="999" b="1" spc="-10" dirty="0">
                  <a:solidFill>
                    <a:srgbClr val="18073A"/>
                  </a:solidFill>
                  <a:latin typeface="Arial"/>
                  <a:cs typeface="Arial"/>
                </a:rPr>
                <a:t> </a:t>
              </a:r>
              <a:r>
                <a:rPr sz="999" b="1" dirty="0">
                  <a:solidFill>
                    <a:srgbClr val="18073A"/>
                  </a:solidFill>
                  <a:latin typeface="Arial"/>
                  <a:cs typeface="Arial"/>
                </a:rPr>
                <a:t>le</a:t>
              </a:r>
              <a:r>
                <a:rPr sz="999" b="1" spc="-10" dirty="0">
                  <a:solidFill>
                    <a:srgbClr val="18073A"/>
                  </a:solidFill>
                  <a:latin typeface="Arial"/>
                  <a:cs typeface="Arial"/>
                </a:rPr>
                <a:t> candidat</a:t>
              </a:r>
              <a:r>
                <a:rPr sz="999" spc="-10" dirty="0">
                  <a:solidFill>
                    <a:srgbClr val="18073A"/>
                  </a:solidFill>
                  <a:latin typeface="Arial"/>
                  <a:cs typeface="Arial"/>
                </a:rPr>
                <a:t>.</a:t>
              </a:r>
              <a:endParaRPr sz="999" dirty="0">
                <a:solidFill>
                  <a:srgbClr val="18073A"/>
                </a:solidFill>
                <a:latin typeface="Arial"/>
                <a:cs typeface="Arial"/>
              </a:endParaRPr>
            </a:p>
            <a:p>
              <a:pPr marL="133864" indent="-133230">
                <a:buSzPct val="95000"/>
                <a:buFont typeface="Adobe Clean Han"/>
                <a:buChar char="■"/>
                <a:tabLst>
                  <a:tab pos="133864" algn="l"/>
                </a:tabLst>
              </a:pPr>
              <a:r>
                <a:rPr sz="999" b="1" dirty="0">
                  <a:solidFill>
                    <a:srgbClr val="18073A"/>
                  </a:solidFill>
                  <a:latin typeface="Arial"/>
                  <a:cs typeface="Arial"/>
                </a:rPr>
                <a:t>L’intérêt</a:t>
              </a:r>
              <a:r>
                <a:rPr sz="999" b="1" spc="-30" dirty="0">
                  <a:solidFill>
                    <a:srgbClr val="18073A"/>
                  </a:solidFill>
                  <a:latin typeface="Arial"/>
                  <a:cs typeface="Arial"/>
                </a:rPr>
                <a:t> </a:t>
              </a:r>
              <a:r>
                <a:rPr sz="999" b="1" dirty="0">
                  <a:solidFill>
                    <a:srgbClr val="18073A"/>
                  </a:solidFill>
                  <a:latin typeface="Arial"/>
                  <a:cs typeface="Arial"/>
                </a:rPr>
                <a:t>et</a:t>
              </a:r>
              <a:r>
                <a:rPr sz="999" b="1" spc="-20" dirty="0">
                  <a:solidFill>
                    <a:srgbClr val="18073A"/>
                  </a:solidFill>
                  <a:latin typeface="Arial"/>
                  <a:cs typeface="Arial"/>
                </a:rPr>
                <a:t> </a:t>
              </a:r>
              <a:r>
                <a:rPr sz="999" b="1" dirty="0">
                  <a:solidFill>
                    <a:srgbClr val="18073A"/>
                  </a:solidFill>
                  <a:latin typeface="Arial"/>
                  <a:cs typeface="Arial"/>
                </a:rPr>
                <a:t>le</a:t>
              </a:r>
              <a:r>
                <a:rPr sz="999" b="1" spc="-20" dirty="0">
                  <a:solidFill>
                    <a:srgbClr val="18073A"/>
                  </a:solidFill>
                  <a:latin typeface="Arial"/>
                  <a:cs typeface="Arial"/>
                </a:rPr>
                <a:t> </a:t>
              </a:r>
              <a:r>
                <a:rPr sz="999" b="1" dirty="0">
                  <a:solidFill>
                    <a:srgbClr val="18073A"/>
                  </a:solidFill>
                  <a:latin typeface="Arial"/>
                  <a:cs typeface="Arial"/>
                </a:rPr>
                <a:t>profil</a:t>
              </a:r>
              <a:r>
                <a:rPr sz="999" b="1" spc="-20" dirty="0">
                  <a:solidFill>
                    <a:srgbClr val="18073A"/>
                  </a:solidFill>
                  <a:latin typeface="Arial"/>
                  <a:cs typeface="Arial"/>
                </a:rPr>
                <a:t> </a:t>
              </a:r>
              <a:r>
                <a:rPr sz="999" b="1" dirty="0">
                  <a:solidFill>
                    <a:srgbClr val="18073A"/>
                  </a:solidFill>
                  <a:latin typeface="Arial"/>
                  <a:cs typeface="Arial"/>
                </a:rPr>
                <a:t>du</a:t>
              </a:r>
              <a:r>
                <a:rPr sz="999" b="1" spc="-25" dirty="0">
                  <a:solidFill>
                    <a:srgbClr val="18073A"/>
                  </a:solidFill>
                  <a:latin typeface="Arial"/>
                  <a:cs typeface="Arial"/>
                </a:rPr>
                <a:t> </a:t>
              </a:r>
              <a:r>
                <a:rPr sz="999" b="1" dirty="0" err="1">
                  <a:solidFill>
                    <a:srgbClr val="18073A"/>
                  </a:solidFill>
                  <a:latin typeface="Arial"/>
                  <a:cs typeface="Arial"/>
                </a:rPr>
                <a:t>candidat</a:t>
              </a:r>
              <a:r>
                <a:rPr sz="999" b="1" spc="-25" dirty="0">
                  <a:solidFill>
                    <a:srgbClr val="18073A"/>
                  </a:solidFill>
                  <a:latin typeface="Arial"/>
                  <a:cs typeface="Arial"/>
                </a:rPr>
                <a:t> </a:t>
              </a:r>
              <a:r>
                <a:rPr sz="999" b="1" dirty="0">
                  <a:solidFill>
                    <a:srgbClr val="18073A"/>
                  </a:solidFill>
                  <a:latin typeface="Arial"/>
                  <a:cs typeface="Arial"/>
                </a:rPr>
                <a:t>s</a:t>
              </a:r>
              <a:r>
                <a:rPr lang="fr-FR" sz="999" b="1" dirty="0">
                  <a:solidFill>
                    <a:srgbClr val="18073A"/>
                  </a:solidFill>
                  <a:latin typeface="Arial"/>
                  <a:cs typeface="Arial"/>
                </a:rPr>
                <a:t>ont</a:t>
              </a:r>
              <a:r>
                <a:rPr sz="999" b="1" spc="-20" dirty="0">
                  <a:solidFill>
                    <a:srgbClr val="18073A"/>
                  </a:solidFill>
                  <a:latin typeface="Arial"/>
                  <a:cs typeface="Arial"/>
                </a:rPr>
                <a:t> </a:t>
              </a:r>
              <a:r>
                <a:rPr sz="999" b="1" spc="-10" dirty="0" err="1">
                  <a:solidFill>
                    <a:srgbClr val="18073A"/>
                  </a:solidFill>
                  <a:latin typeface="Arial"/>
                  <a:cs typeface="Arial"/>
                </a:rPr>
                <a:t>verifi</a:t>
              </a:r>
              <a:r>
                <a:rPr lang="fr-FR" sz="999" b="1" spc="-10" dirty="0">
                  <a:solidFill>
                    <a:srgbClr val="18073A"/>
                  </a:solidFill>
                  <a:latin typeface="Arial"/>
                  <a:cs typeface="Arial"/>
                </a:rPr>
                <a:t>é</a:t>
              </a:r>
              <a:r>
                <a:rPr sz="999" b="1" spc="-10" dirty="0">
                  <a:solidFill>
                    <a:srgbClr val="18073A"/>
                  </a:solidFill>
                  <a:latin typeface="Arial"/>
                  <a:cs typeface="Arial"/>
                </a:rPr>
                <a:t>s</a:t>
              </a:r>
              <a:r>
                <a:rPr lang="fr-FR" sz="999" b="1" spc="-10" dirty="0">
                  <a:solidFill>
                    <a:srgbClr val="18073A"/>
                  </a:solidFill>
                  <a:latin typeface="Arial"/>
                  <a:cs typeface="Arial"/>
                </a:rPr>
                <a:t> lors d’un entretien ou d’un échange téléphonique / </a:t>
              </a:r>
              <a:r>
                <a:rPr lang="fr-FR" sz="999" b="1" spc="-10" dirty="0" err="1">
                  <a:solidFill>
                    <a:srgbClr val="18073A"/>
                  </a:solidFill>
                  <a:latin typeface="Arial"/>
                  <a:cs typeface="Arial"/>
                </a:rPr>
                <a:t>visio</a:t>
              </a:r>
              <a:endParaRPr lang="fr-FR" sz="999" b="1" spc="-10" dirty="0">
                <a:solidFill>
                  <a:srgbClr val="18073A"/>
                </a:solidFill>
                <a:latin typeface="Arial"/>
                <a:cs typeface="Arial"/>
              </a:endParaRPr>
            </a:p>
            <a:p>
              <a:endParaRPr lang="fr-FR" sz="999" dirty="0">
                <a:solidFill>
                  <a:srgbClr val="18073A"/>
                </a:solidFill>
                <a:latin typeface="Arial"/>
                <a:cs typeface="Arial"/>
              </a:endParaRPr>
            </a:p>
            <a:p>
              <a:r>
                <a:rPr lang="fr-FR" sz="999" dirty="0">
                  <a:solidFill>
                    <a:srgbClr val="18073A"/>
                  </a:solidFill>
                  <a:latin typeface="Arial"/>
                  <a:cs typeface="Arial"/>
                </a:rPr>
                <a:t>3 actions sont possibles pour le CDE et le CDDE :</a:t>
              </a:r>
            </a:p>
            <a:p>
              <a:pPr marL="285750" indent="-285750">
                <a:buFont typeface="Arial" panose="020B0604020202020204" pitchFamily="34" charset="0"/>
                <a:buChar char="•"/>
              </a:pPr>
              <a:r>
                <a:rPr lang="fr-FR" sz="999" dirty="0">
                  <a:solidFill>
                    <a:srgbClr val="18073A"/>
                  </a:solidFill>
                  <a:latin typeface="Arial"/>
                  <a:cs typeface="Arial"/>
                </a:rPr>
                <a:t>Le conseiller peut choisir de transmettre lui-même la candidature au recruteur = MER (candidature transmise par le conseiller)</a:t>
              </a:r>
            </a:p>
            <a:p>
              <a:pPr marL="285750" indent="-285750">
                <a:buFont typeface="Arial" panose="020B0604020202020204" pitchFamily="34" charset="0"/>
                <a:buChar char="•"/>
              </a:pPr>
              <a:r>
                <a:rPr lang="fr-FR" sz="999" dirty="0">
                  <a:solidFill>
                    <a:srgbClr val="18073A"/>
                  </a:solidFill>
                  <a:latin typeface="Arial"/>
                  <a:cs typeface="Arial"/>
                </a:rPr>
                <a:t>Le conseiller peut transmettre l’offre au candidat = MER (candidature transmise par le conseiller)</a:t>
              </a:r>
            </a:p>
            <a:p>
              <a:pPr marL="285750" indent="-285750">
                <a:buFont typeface="Arial" panose="020B0604020202020204" pitchFamily="34" charset="0"/>
                <a:buChar char="•"/>
              </a:pPr>
              <a:r>
                <a:rPr lang="fr-FR" sz="999" dirty="0">
                  <a:solidFill>
                    <a:srgbClr val="18073A"/>
                  </a:solidFill>
                  <a:latin typeface="Arial"/>
                  <a:cs typeface="Arial"/>
                </a:rPr>
                <a:t>Le conseiller peut cocher la candidature a déjà été transmise (Ex job dating) = MER (candidature transmise par le conseiller)</a:t>
              </a:r>
            </a:p>
            <a:p>
              <a:pPr marL="285750" indent="-285750">
                <a:buFont typeface="Arial" panose="020B0604020202020204" pitchFamily="34" charset="0"/>
                <a:buChar char="•"/>
              </a:pPr>
              <a:endParaRPr lang="fr-FR" sz="999" dirty="0">
                <a:solidFill>
                  <a:srgbClr val="18073A"/>
                </a:solidFill>
                <a:latin typeface="Arial"/>
                <a:cs typeface="Arial"/>
              </a:endParaRPr>
            </a:p>
            <a:p>
              <a:pPr marL="285750" indent="-285750">
                <a:buFont typeface="Arial" panose="020B0604020202020204" pitchFamily="34" charset="0"/>
                <a:buChar char="•"/>
              </a:pPr>
              <a:endParaRPr lang="fr-FR" sz="999" dirty="0">
                <a:solidFill>
                  <a:srgbClr val="18073A"/>
                </a:solidFill>
                <a:latin typeface="Arial"/>
                <a:cs typeface="Arial"/>
              </a:endParaRPr>
            </a:p>
            <a:p>
              <a:pPr marL="285750" indent="-285750">
                <a:buFont typeface="Arial" panose="020B0604020202020204" pitchFamily="34" charset="0"/>
                <a:buChar char="•"/>
              </a:pPr>
              <a:endParaRPr lang="fr-FR" sz="1000" dirty="0">
                <a:solidFill>
                  <a:srgbClr val="00B050"/>
                </a:solidFill>
              </a:endParaRPr>
            </a:p>
            <a:p>
              <a:pPr marL="285750" indent="-285750">
                <a:buFont typeface="Arial" panose="020B0604020202020204" pitchFamily="34" charset="0"/>
                <a:buChar char="•"/>
              </a:pPr>
              <a:endParaRPr lang="fr-FR" sz="1000" dirty="0">
                <a:solidFill>
                  <a:srgbClr val="00B050"/>
                </a:solidFill>
              </a:endParaRPr>
            </a:p>
            <a:p>
              <a:pPr marL="285750" indent="-285750">
                <a:buFont typeface="Arial" panose="020B0604020202020204" pitchFamily="34" charset="0"/>
                <a:buChar char="•"/>
              </a:pPr>
              <a:endParaRPr lang="fr-FR" sz="1000" dirty="0">
                <a:solidFill>
                  <a:srgbClr val="00B050"/>
                </a:solidFill>
              </a:endParaRPr>
            </a:p>
            <a:p>
              <a:pPr marL="285750" indent="-285750">
                <a:buFont typeface="Arial" panose="020B0604020202020204" pitchFamily="34" charset="0"/>
                <a:buChar char="•"/>
              </a:pPr>
              <a:endParaRPr lang="fr-FR" sz="1000" dirty="0">
                <a:solidFill>
                  <a:srgbClr val="00B050"/>
                </a:solidFill>
              </a:endParaRPr>
            </a:p>
            <a:p>
              <a:pPr marL="116734" marR="5075" indent="-116734">
                <a:spcBef>
                  <a:spcPts val="70"/>
                </a:spcBef>
                <a:buSzPct val="95000"/>
                <a:buFont typeface="Adobe Clean Han"/>
                <a:buChar char="■"/>
                <a:tabLst>
                  <a:tab pos="116734" algn="l"/>
                  <a:tab pos="133230" algn="l"/>
                </a:tabLst>
              </a:pPr>
              <a:endParaRPr sz="999" dirty="0">
                <a:solidFill>
                  <a:srgbClr val="18073A"/>
                </a:solidFill>
                <a:latin typeface="Arial"/>
                <a:cs typeface="Arial"/>
              </a:endParaRPr>
            </a:p>
          </p:txBody>
        </p:sp>
        <p:sp>
          <p:nvSpPr>
            <p:cNvPr id="19" name="object 19"/>
            <p:cNvSpPr txBox="1"/>
            <p:nvPr/>
          </p:nvSpPr>
          <p:spPr>
            <a:xfrm>
              <a:off x="6572272" y="2869594"/>
              <a:ext cx="4297511" cy="1127604"/>
            </a:xfrm>
            <a:prstGeom prst="rect">
              <a:avLst/>
            </a:prstGeom>
          </p:spPr>
          <p:txBody>
            <a:bodyPr vert="horz" wrap="square" lIns="0" tIns="12688" rIns="0" bIns="0" rtlCol="0">
              <a:spAutoFit/>
            </a:bodyPr>
            <a:lstStyle/>
            <a:p>
              <a:pPr marL="98336" marR="5075" indent="-95799">
                <a:spcBef>
                  <a:spcPts val="100"/>
                </a:spcBef>
                <a:buSzPct val="65000"/>
                <a:buFont typeface="Adobe Clean Han"/>
                <a:buChar char="■"/>
                <a:tabLst>
                  <a:tab pos="98336" algn="l"/>
                </a:tabLst>
              </a:pPr>
              <a:r>
                <a:rPr sz="999" dirty="0">
                  <a:solidFill>
                    <a:srgbClr val="18073A"/>
                  </a:solidFill>
                  <a:latin typeface="Arial"/>
                  <a:cs typeface="Arial"/>
                </a:rPr>
                <a:t>Il</a:t>
              </a:r>
              <a:r>
                <a:rPr sz="999" spc="-25" dirty="0">
                  <a:solidFill>
                    <a:srgbClr val="18073A"/>
                  </a:solidFill>
                  <a:latin typeface="Arial"/>
                  <a:cs typeface="Arial"/>
                </a:rPr>
                <a:t> </a:t>
              </a:r>
              <a:r>
                <a:rPr sz="999" dirty="0">
                  <a:solidFill>
                    <a:srgbClr val="18073A"/>
                  </a:solidFill>
                  <a:latin typeface="Arial"/>
                  <a:cs typeface="Arial"/>
                </a:rPr>
                <a:t>s’agit</a:t>
              </a:r>
              <a:r>
                <a:rPr sz="999" spc="-20" dirty="0">
                  <a:solidFill>
                    <a:srgbClr val="18073A"/>
                  </a:solidFill>
                  <a:latin typeface="Arial"/>
                  <a:cs typeface="Arial"/>
                </a:rPr>
                <a:t> </a:t>
              </a:r>
              <a:r>
                <a:rPr sz="999" dirty="0">
                  <a:solidFill>
                    <a:srgbClr val="18073A"/>
                  </a:solidFill>
                  <a:latin typeface="Arial"/>
                  <a:cs typeface="Arial"/>
                </a:rPr>
                <a:t>d’un</a:t>
              </a:r>
              <a:r>
                <a:rPr sz="999" spc="-25" dirty="0">
                  <a:solidFill>
                    <a:srgbClr val="18073A"/>
                  </a:solidFill>
                  <a:latin typeface="Arial"/>
                  <a:cs typeface="Arial"/>
                </a:rPr>
                <a:t> </a:t>
              </a:r>
              <a:r>
                <a:rPr sz="999" dirty="0">
                  <a:solidFill>
                    <a:srgbClr val="18073A"/>
                  </a:solidFill>
                  <a:latin typeface="Arial"/>
                  <a:cs typeface="Arial"/>
                </a:rPr>
                <a:t>acte</a:t>
              </a:r>
              <a:r>
                <a:rPr sz="999" spc="-25" dirty="0">
                  <a:solidFill>
                    <a:srgbClr val="18073A"/>
                  </a:solidFill>
                  <a:latin typeface="Arial"/>
                  <a:cs typeface="Arial"/>
                </a:rPr>
                <a:t> </a:t>
              </a:r>
              <a:r>
                <a:rPr sz="999" dirty="0">
                  <a:solidFill>
                    <a:srgbClr val="18073A"/>
                  </a:solidFill>
                  <a:latin typeface="Arial"/>
                  <a:cs typeface="Arial"/>
                </a:rPr>
                <a:t>à</a:t>
              </a:r>
              <a:r>
                <a:rPr sz="999" spc="-25" dirty="0">
                  <a:solidFill>
                    <a:srgbClr val="18073A"/>
                  </a:solidFill>
                  <a:latin typeface="Arial"/>
                  <a:cs typeface="Arial"/>
                </a:rPr>
                <a:t> </a:t>
              </a:r>
              <a:r>
                <a:rPr sz="999" dirty="0">
                  <a:solidFill>
                    <a:srgbClr val="18073A"/>
                  </a:solidFill>
                  <a:latin typeface="Arial"/>
                  <a:cs typeface="Arial"/>
                </a:rPr>
                <a:t>l’initiative</a:t>
              </a:r>
              <a:r>
                <a:rPr sz="999" spc="-25" dirty="0">
                  <a:solidFill>
                    <a:srgbClr val="18073A"/>
                  </a:solidFill>
                  <a:latin typeface="Arial"/>
                  <a:cs typeface="Arial"/>
                </a:rPr>
                <a:t> </a:t>
              </a:r>
              <a:r>
                <a:rPr sz="999" dirty="0">
                  <a:solidFill>
                    <a:srgbClr val="18073A"/>
                  </a:solidFill>
                  <a:latin typeface="Arial"/>
                  <a:cs typeface="Arial"/>
                </a:rPr>
                <a:t>d’un</a:t>
              </a:r>
              <a:r>
                <a:rPr sz="999" spc="-25" dirty="0">
                  <a:solidFill>
                    <a:srgbClr val="18073A"/>
                  </a:solidFill>
                  <a:latin typeface="Arial"/>
                  <a:cs typeface="Arial"/>
                </a:rPr>
                <a:t> </a:t>
              </a:r>
              <a:r>
                <a:rPr sz="999" dirty="0">
                  <a:solidFill>
                    <a:srgbClr val="18073A"/>
                  </a:solidFill>
                  <a:latin typeface="Arial"/>
                  <a:cs typeface="Arial"/>
                </a:rPr>
                <a:t>candidat</a:t>
              </a:r>
              <a:r>
                <a:rPr sz="999" spc="-35" dirty="0">
                  <a:solidFill>
                    <a:srgbClr val="18073A"/>
                  </a:solidFill>
                  <a:latin typeface="Arial"/>
                  <a:cs typeface="Arial"/>
                </a:rPr>
                <a:t> </a:t>
              </a:r>
              <a:r>
                <a:rPr sz="999" dirty="0">
                  <a:solidFill>
                    <a:srgbClr val="18073A"/>
                  </a:solidFill>
                  <a:latin typeface="Arial"/>
                  <a:cs typeface="Arial"/>
                </a:rPr>
                <a:t>qui</a:t>
              </a:r>
              <a:r>
                <a:rPr sz="999" spc="-25" dirty="0">
                  <a:solidFill>
                    <a:srgbClr val="18073A"/>
                  </a:solidFill>
                  <a:latin typeface="Arial"/>
                  <a:cs typeface="Arial"/>
                </a:rPr>
                <a:t> </a:t>
              </a:r>
              <a:r>
                <a:rPr sz="999" dirty="0">
                  <a:solidFill>
                    <a:srgbClr val="18073A"/>
                  </a:solidFill>
                  <a:latin typeface="Arial"/>
                  <a:cs typeface="Arial"/>
                </a:rPr>
                <a:t>postule</a:t>
              </a:r>
              <a:r>
                <a:rPr sz="999" spc="-30" dirty="0">
                  <a:solidFill>
                    <a:srgbClr val="18073A"/>
                  </a:solidFill>
                  <a:latin typeface="Arial"/>
                  <a:cs typeface="Arial"/>
                </a:rPr>
                <a:t> </a:t>
              </a:r>
              <a:r>
                <a:rPr sz="999" dirty="0">
                  <a:solidFill>
                    <a:srgbClr val="18073A"/>
                  </a:solidFill>
                  <a:latin typeface="Arial"/>
                  <a:cs typeface="Arial"/>
                </a:rPr>
                <a:t>sur</a:t>
              </a:r>
              <a:r>
                <a:rPr sz="999" spc="-25" dirty="0">
                  <a:solidFill>
                    <a:srgbClr val="18073A"/>
                  </a:solidFill>
                  <a:latin typeface="Arial"/>
                  <a:cs typeface="Arial"/>
                </a:rPr>
                <a:t> </a:t>
              </a:r>
              <a:r>
                <a:rPr sz="999" dirty="0">
                  <a:solidFill>
                    <a:srgbClr val="18073A"/>
                  </a:solidFill>
                  <a:latin typeface="Arial"/>
                  <a:cs typeface="Arial"/>
                </a:rPr>
                <a:t>une</a:t>
              </a:r>
              <a:r>
                <a:rPr sz="999" spc="-25" dirty="0">
                  <a:solidFill>
                    <a:srgbClr val="18073A"/>
                  </a:solidFill>
                  <a:latin typeface="Arial"/>
                  <a:cs typeface="Arial"/>
                </a:rPr>
                <a:t> </a:t>
              </a:r>
              <a:r>
                <a:rPr sz="999" dirty="0">
                  <a:solidFill>
                    <a:srgbClr val="18073A"/>
                  </a:solidFill>
                  <a:latin typeface="Arial"/>
                  <a:cs typeface="Arial"/>
                </a:rPr>
                <a:t>offre</a:t>
              </a:r>
              <a:r>
                <a:rPr sz="999" spc="-25" dirty="0">
                  <a:solidFill>
                    <a:srgbClr val="18073A"/>
                  </a:solidFill>
                  <a:latin typeface="Arial"/>
                  <a:cs typeface="Arial"/>
                </a:rPr>
                <a:t> </a:t>
              </a:r>
              <a:r>
                <a:rPr sz="999" spc="-10" dirty="0">
                  <a:solidFill>
                    <a:srgbClr val="18073A"/>
                  </a:solidFill>
                  <a:latin typeface="Arial"/>
                  <a:cs typeface="Arial"/>
                </a:rPr>
                <a:t>auprès </a:t>
              </a:r>
              <a:r>
                <a:rPr sz="999" dirty="0">
                  <a:solidFill>
                    <a:srgbClr val="18073A"/>
                  </a:solidFill>
                  <a:latin typeface="Arial"/>
                  <a:cs typeface="Arial"/>
                </a:rPr>
                <a:t>de</a:t>
              </a:r>
              <a:r>
                <a:rPr sz="999" spc="-30" dirty="0">
                  <a:solidFill>
                    <a:srgbClr val="18073A"/>
                  </a:solidFill>
                  <a:latin typeface="Arial"/>
                  <a:cs typeface="Arial"/>
                </a:rPr>
                <a:t> </a:t>
              </a:r>
              <a:r>
                <a:rPr sz="999" dirty="0">
                  <a:solidFill>
                    <a:srgbClr val="18073A"/>
                  </a:solidFill>
                  <a:latin typeface="Arial"/>
                  <a:cs typeface="Arial"/>
                </a:rPr>
                <a:t>l’employeur</a:t>
              </a:r>
              <a:r>
                <a:rPr sz="999" spc="-15" dirty="0">
                  <a:solidFill>
                    <a:srgbClr val="18073A"/>
                  </a:solidFill>
                  <a:latin typeface="Arial"/>
                  <a:cs typeface="Arial"/>
                </a:rPr>
                <a:t> </a:t>
              </a:r>
              <a:r>
                <a:rPr sz="999" dirty="0">
                  <a:solidFill>
                    <a:srgbClr val="18073A"/>
                  </a:solidFill>
                  <a:latin typeface="Arial"/>
                  <a:cs typeface="Arial"/>
                </a:rPr>
                <a:t>(sans</a:t>
              </a:r>
              <a:r>
                <a:rPr sz="999" spc="-20" dirty="0">
                  <a:solidFill>
                    <a:srgbClr val="18073A"/>
                  </a:solidFill>
                  <a:latin typeface="Arial"/>
                  <a:cs typeface="Arial"/>
                </a:rPr>
                <a:t> </a:t>
              </a:r>
              <a:r>
                <a:rPr sz="999" dirty="0">
                  <a:solidFill>
                    <a:srgbClr val="18073A"/>
                  </a:solidFill>
                  <a:latin typeface="Arial"/>
                  <a:cs typeface="Arial"/>
                </a:rPr>
                <a:t>que</a:t>
              </a:r>
              <a:r>
                <a:rPr sz="999" spc="-30" dirty="0">
                  <a:solidFill>
                    <a:srgbClr val="18073A"/>
                  </a:solidFill>
                  <a:latin typeface="Arial"/>
                  <a:cs typeface="Arial"/>
                </a:rPr>
                <a:t> </a:t>
              </a:r>
              <a:r>
                <a:rPr sz="999" dirty="0">
                  <a:solidFill>
                    <a:srgbClr val="18073A"/>
                  </a:solidFill>
                  <a:latin typeface="Arial"/>
                  <a:cs typeface="Arial"/>
                </a:rPr>
                <a:t>cette</a:t>
              </a:r>
              <a:r>
                <a:rPr sz="999" spc="-25" dirty="0">
                  <a:solidFill>
                    <a:srgbClr val="18073A"/>
                  </a:solidFill>
                  <a:latin typeface="Arial"/>
                  <a:cs typeface="Arial"/>
                </a:rPr>
                <a:t> </a:t>
              </a:r>
              <a:r>
                <a:rPr sz="999" dirty="0">
                  <a:solidFill>
                    <a:srgbClr val="18073A"/>
                  </a:solidFill>
                  <a:latin typeface="Arial"/>
                  <a:cs typeface="Arial"/>
                </a:rPr>
                <a:t>offre</a:t>
              </a:r>
              <a:r>
                <a:rPr sz="999" spc="-25" dirty="0">
                  <a:solidFill>
                    <a:srgbClr val="18073A"/>
                  </a:solidFill>
                  <a:latin typeface="Arial"/>
                  <a:cs typeface="Arial"/>
                </a:rPr>
                <a:t> </a:t>
              </a:r>
              <a:r>
                <a:rPr sz="999" dirty="0">
                  <a:solidFill>
                    <a:srgbClr val="18073A"/>
                  </a:solidFill>
                  <a:latin typeface="Arial"/>
                  <a:cs typeface="Arial"/>
                </a:rPr>
                <a:t>ne</a:t>
              </a:r>
              <a:r>
                <a:rPr sz="999" spc="-25" dirty="0">
                  <a:solidFill>
                    <a:srgbClr val="18073A"/>
                  </a:solidFill>
                  <a:latin typeface="Arial"/>
                  <a:cs typeface="Arial"/>
                </a:rPr>
                <a:t> </a:t>
              </a:r>
              <a:r>
                <a:rPr sz="999" dirty="0">
                  <a:solidFill>
                    <a:srgbClr val="18073A"/>
                  </a:solidFill>
                  <a:latin typeface="Arial"/>
                  <a:cs typeface="Arial"/>
                </a:rPr>
                <a:t>lui</a:t>
              </a:r>
              <a:r>
                <a:rPr sz="999" spc="-35" dirty="0">
                  <a:solidFill>
                    <a:srgbClr val="18073A"/>
                  </a:solidFill>
                  <a:latin typeface="Arial"/>
                  <a:cs typeface="Arial"/>
                </a:rPr>
                <a:t> </a:t>
              </a:r>
              <a:r>
                <a:rPr sz="999" dirty="0">
                  <a:solidFill>
                    <a:srgbClr val="18073A"/>
                  </a:solidFill>
                  <a:latin typeface="Arial"/>
                  <a:cs typeface="Arial"/>
                </a:rPr>
                <a:t>ait</a:t>
              </a:r>
              <a:r>
                <a:rPr sz="999" spc="-30" dirty="0">
                  <a:solidFill>
                    <a:srgbClr val="18073A"/>
                  </a:solidFill>
                  <a:latin typeface="Arial"/>
                  <a:cs typeface="Arial"/>
                </a:rPr>
                <a:t> </a:t>
              </a:r>
              <a:r>
                <a:rPr sz="999" dirty="0">
                  <a:solidFill>
                    <a:srgbClr val="18073A"/>
                  </a:solidFill>
                  <a:latin typeface="Arial"/>
                  <a:cs typeface="Arial"/>
                </a:rPr>
                <a:t>été</a:t>
              </a:r>
              <a:r>
                <a:rPr sz="999" spc="-25" dirty="0">
                  <a:solidFill>
                    <a:srgbClr val="18073A"/>
                  </a:solidFill>
                  <a:latin typeface="Arial"/>
                  <a:cs typeface="Arial"/>
                </a:rPr>
                <a:t> </a:t>
              </a:r>
              <a:r>
                <a:rPr sz="999" dirty="0">
                  <a:solidFill>
                    <a:srgbClr val="18073A"/>
                  </a:solidFill>
                  <a:latin typeface="Arial"/>
                  <a:cs typeface="Arial"/>
                </a:rPr>
                <a:t>proposée</a:t>
              </a:r>
              <a:r>
                <a:rPr sz="999" spc="-30" dirty="0">
                  <a:solidFill>
                    <a:srgbClr val="18073A"/>
                  </a:solidFill>
                  <a:latin typeface="Arial"/>
                  <a:cs typeface="Arial"/>
                </a:rPr>
                <a:t> </a:t>
              </a:r>
              <a:r>
                <a:rPr sz="999" dirty="0">
                  <a:solidFill>
                    <a:srgbClr val="18073A"/>
                  </a:solidFill>
                  <a:latin typeface="Arial"/>
                  <a:cs typeface="Arial"/>
                </a:rPr>
                <a:t>au</a:t>
              </a:r>
              <a:r>
                <a:rPr sz="999" spc="-30" dirty="0">
                  <a:solidFill>
                    <a:srgbClr val="18073A"/>
                  </a:solidFill>
                  <a:latin typeface="Arial"/>
                  <a:cs typeface="Arial"/>
                </a:rPr>
                <a:t> </a:t>
              </a:r>
              <a:r>
                <a:rPr lang="fr-FR" sz="999" spc="-10" dirty="0">
                  <a:solidFill>
                    <a:srgbClr val="18073A"/>
                  </a:solidFill>
                  <a:latin typeface="Arial"/>
                  <a:cs typeface="Arial"/>
                </a:rPr>
                <a:t>préalable</a:t>
              </a:r>
              <a:r>
                <a:rPr sz="999" b="1" spc="-10" dirty="0">
                  <a:solidFill>
                    <a:srgbClr val="18073A"/>
                  </a:solidFill>
                  <a:latin typeface="Arial"/>
                  <a:cs typeface="Arial"/>
                </a:rPr>
                <a:t>).</a:t>
              </a:r>
              <a:r>
                <a:rPr lang="fr-FR" sz="999" b="1" spc="-10" dirty="0">
                  <a:solidFill>
                    <a:srgbClr val="18073A"/>
                  </a:solidFill>
                  <a:latin typeface="Arial"/>
                  <a:cs typeface="Arial"/>
                </a:rPr>
                <a:t> Il s’agit d’une MEC</a:t>
              </a:r>
              <a:endParaRPr sz="999" b="1" dirty="0">
                <a:solidFill>
                  <a:srgbClr val="18073A"/>
                </a:solidFill>
                <a:latin typeface="Arial"/>
                <a:cs typeface="Arial"/>
              </a:endParaRPr>
            </a:p>
            <a:p>
              <a:pPr marL="98336" indent="-95164">
                <a:spcBef>
                  <a:spcPts val="300"/>
                </a:spcBef>
                <a:buSzPct val="65000"/>
                <a:buFont typeface="Adobe Clean Han"/>
                <a:buChar char="■"/>
                <a:tabLst>
                  <a:tab pos="98336" algn="l"/>
                </a:tabLst>
              </a:pPr>
              <a:r>
                <a:rPr sz="999" dirty="0">
                  <a:solidFill>
                    <a:srgbClr val="18073A"/>
                  </a:solidFill>
                  <a:latin typeface="Arial"/>
                  <a:cs typeface="Arial"/>
                </a:rPr>
                <a:t>Par</a:t>
              </a:r>
              <a:r>
                <a:rPr sz="999" spc="-25" dirty="0">
                  <a:solidFill>
                    <a:srgbClr val="18073A"/>
                  </a:solidFill>
                  <a:latin typeface="Arial"/>
                  <a:cs typeface="Arial"/>
                </a:rPr>
                <a:t> </a:t>
              </a:r>
              <a:r>
                <a:rPr sz="999" dirty="0">
                  <a:solidFill>
                    <a:srgbClr val="18073A"/>
                  </a:solidFill>
                  <a:latin typeface="Arial"/>
                  <a:cs typeface="Arial"/>
                </a:rPr>
                <a:t>exemple</a:t>
              </a:r>
              <a:r>
                <a:rPr sz="999" spc="-20" dirty="0">
                  <a:solidFill>
                    <a:srgbClr val="18073A"/>
                  </a:solidFill>
                  <a:latin typeface="Arial"/>
                  <a:cs typeface="Arial"/>
                </a:rPr>
                <a:t> </a:t>
              </a:r>
              <a:r>
                <a:rPr sz="999" dirty="0">
                  <a:solidFill>
                    <a:srgbClr val="18073A"/>
                  </a:solidFill>
                  <a:latin typeface="Arial"/>
                  <a:cs typeface="Arial"/>
                </a:rPr>
                <a:t>:</a:t>
              </a:r>
              <a:r>
                <a:rPr sz="999" spc="-25" dirty="0">
                  <a:solidFill>
                    <a:srgbClr val="18073A"/>
                  </a:solidFill>
                  <a:latin typeface="Arial"/>
                  <a:cs typeface="Arial"/>
                </a:rPr>
                <a:t> </a:t>
              </a:r>
              <a:r>
                <a:rPr sz="999" dirty="0">
                  <a:solidFill>
                    <a:srgbClr val="18073A"/>
                  </a:solidFill>
                  <a:latin typeface="Arial"/>
                  <a:cs typeface="Arial"/>
                </a:rPr>
                <a:t>l’envoi</a:t>
              </a:r>
              <a:r>
                <a:rPr sz="999" spc="-25" dirty="0">
                  <a:solidFill>
                    <a:srgbClr val="18073A"/>
                  </a:solidFill>
                  <a:latin typeface="Arial"/>
                  <a:cs typeface="Arial"/>
                </a:rPr>
                <a:t> </a:t>
              </a:r>
              <a:r>
                <a:rPr sz="999" dirty="0">
                  <a:solidFill>
                    <a:srgbClr val="18073A"/>
                  </a:solidFill>
                  <a:latin typeface="Arial"/>
                  <a:cs typeface="Arial"/>
                </a:rPr>
                <a:t>d’une</a:t>
              </a:r>
              <a:r>
                <a:rPr sz="999" spc="-25" dirty="0">
                  <a:solidFill>
                    <a:srgbClr val="18073A"/>
                  </a:solidFill>
                  <a:latin typeface="Arial"/>
                  <a:cs typeface="Arial"/>
                </a:rPr>
                <a:t> </a:t>
              </a:r>
              <a:r>
                <a:rPr sz="999" dirty="0">
                  <a:solidFill>
                    <a:srgbClr val="18073A"/>
                  </a:solidFill>
                  <a:latin typeface="Arial"/>
                  <a:cs typeface="Arial"/>
                </a:rPr>
                <a:t>candidature</a:t>
              </a:r>
              <a:r>
                <a:rPr sz="999" spc="-30" dirty="0">
                  <a:solidFill>
                    <a:srgbClr val="18073A"/>
                  </a:solidFill>
                  <a:latin typeface="Arial"/>
                  <a:cs typeface="Arial"/>
                </a:rPr>
                <a:t> </a:t>
              </a:r>
              <a:r>
                <a:rPr sz="999" dirty="0">
                  <a:solidFill>
                    <a:srgbClr val="18073A"/>
                  </a:solidFill>
                  <a:latin typeface="Arial"/>
                  <a:cs typeface="Arial"/>
                </a:rPr>
                <a:t>à</a:t>
              </a:r>
              <a:r>
                <a:rPr sz="999" spc="-25" dirty="0">
                  <a:solidFill>
                    <a:srgbClr val="18073A"/>
                  </a:solidFill>
                  <a:latin typeface="Arial"/>
                  <a:cs typeface="Arial"/>
                </a:rPr>
                <a:t> </a:t>
              </a:r>
              <a:r>
                <a:rPr sz="999" dirty="0">
                  <a:solidFill>
                    <a:srgbClr val="18073A"/>
                  </a:solidFill>
                  <a:latin typeface="Arial"/>
                  <a:cs typeface="Arial"/>
                </a:rPr>
                <a:t>un</a:t>
              </a:r>
              <a:r>
                <a:rPr sz="999" spc="-25" dirty="0">
                  <a:solidFill>
                    <a:srgbClr val="18073A"/>
                  </a:solidFill>
                  <a:latin typeface="Arial"/>
                  <a:cs typeface="Arial"/>
                </a:rPr>
                <a:t> </a:t>
              </a:r>
              <a:r>
                <a:rPr sz="999" dirty="0">
                  <a:solidFill>
                    <a:srgbClr val="18073A"/>
                  </a:solidFill>
                  <a:latin typeface="Arial"/>
                  <a:cs typeface="Arial"/>
                </a:rPr>
                <a:t>recruteur</a:t>
              </a:r>
              <a:r>
                <a:rPr sz="999" spc="-30" dirty="0">
                  <a:solidFill>
                    <a:srgbClr val="18073A"/>
                  </a:solidFill>
                  <a:latin typeface="Arial"/>
                  <a:cs typeface="Arial"/>
                </a:rPr>
                <a:t> </a:t>
              </a:r>
              <a:r>
                <a:rPr sz="999" dirty="0">
                  <a:solidFill>
                    <a:srgbClr val="18073A"/>
                  </a:solidFill>
                  <a:latin typeface="Arial"/>
                  <a:cs typeface="Arial"/>
                </a:rPr>
                <a:t>via</a:t>
              </a:r>
              <a:r>
                <a:rPr sz="999" spc="-20" dirty="0">
                  <a:solidFill>
                    <a:srgbClr val="18073A"/>
                  </a:solidFill>
                  <a:latin typeface="Arial"/>
                  <a:cs typeface="Arial"/>
                </a:rPr>
                <a:t> </a:t>
              </a:r>
              <a:r>
                <a:rPr sz="999" dirty="0">
                  <a:solidFill>
                    <a:srgbClr val="18073A"/>
                  </a:solidFill>
                  <a:latin typeface="Arial"/>
                  <a:cs typeface="Arial"/>
                </a:rPr>
                <a:t>la</a:t>
              </a:r>
              <a:r>
                <a:rPr sz="999" spc="-25" dirty="0">
                  <a:solidFill>
                    <a:srgbClr val="18073A"/>
                  </a:solidFill>
                  <a:latin typeface="Arial"/>
                  <a:cs typeface="Arial"/>
                </a:rPr>
                <a:t> </a:t>
              </a:r>
              <a:r>
                <a:rPr sz="999" spc="-10" dirty="0">
                  <a:solidFill>
                    <a:srgbClr val="18073A"/>
                  </a:solidFill>
                  <a:latin typeface="Arial"/>
                  <a:cs typeface="Arial"/>
                </a:rPr>
                <a:t>fonctionnalité</a:t>
              </a:r>
              <a:endParaRPr sz="999" dirty="0">
                <a:solidFill>
                  <a:srgbClr val="18073A"/>
                </a:solidFill>
                <a:latin typeface="Arial"/>
                <a:cs typeface="Arial"/>
              </a:endParaRPr>
            </a:p>
            <a:p>
              <a:pPr marL="98336" marR="192866"/>
              <a:r>
                <a:rPr sz="999" dirty="0">
                  <a:solidFill>
                    <a:srgbClr val="18073A"/>
                  </a:solidFill>
                  <a:latin typeface="Arial"/>
                  <a:cs typeface="Arial"/>
                </a:rPr>
                <a:t>«</a:t>
              </a:r>
              <a:r>
                <a:rPr sz="999" spc="-20" dirty="0">
                  <a:solidFill>
                    <a:srgbClr val="18073A"/>
                  </a:solidFill>
                  <a:latin typeface="Arial"/>
                  <a:cs typeface="Arial"/>
                </a:rPr>
                <a:t> </a:t>
              </a:r>
              <a:r>
                <a:rPr sz="999" dirty="0">
                  <a:solidFill>
                    <a:srgbClr val="18073A"/>
                  </a:solidFill>
                  <a:latin typeface="Arial"/>
                  <a:cs typeface="Arial"/>
                </a:rPr>
                <a:t>postuler</a:t>
              </a:r>
              <a:r>
                <a:rPr sz="999" spc="-15" dirty="0">
                  <a:solidFill>
                    <a:srgbClr val="18073A"/>
                  </a:solidFill>
                  <a:latin typeface="Arial"/>
                  <a:cs typeface="Arial"/>
                </a:rPr>
                <a:t> </a:t>
              </a:r>
              <a:r>
                <a:rPr sz="999" dirty="0">
                  <a:solidFill>
                    <a:srgbClr val="18073A"/>
                  </a:solidFill>
                  <a:latin typeface="Arial"/>
                  <a:cs typeface="Arial"/>
                </a:rPr>
                <a:t>en</a:t>
              </a:r>
              <a:r>
                <a:rPr sz="999" spc="-25" dirty="0">
                  <a:solidFill>
                    <a:srgbClr val="18073A"/>
                  </a:solidFill>
                  <a:latin typeface="Arial"/>
                  <a:cs typeface="Arial"/>
                </a:rPr>
                <a:t> </a:t>
              </a:r>
              <a:r>
                <a:rPr sz="999" dirty="0">
                  <a:solidFill>
                    <a:srgbClr val="18073A"/>
                  </a:solidFill>
                  <a:latin typeface="Arial"/>
                  <a:cs typeface="Arial"/>
                </a:rPr>
                <a:t>ligne</a:t>
              </a:r>
              <a:r>
                <a:rPr sz="999" spc="-15" dirty="0">
                  <a:solidFill>
                    <a:srgbClr val="18073A"/>
                  </a:solidFill>
                  <a:latin typeface="Arial"/>
                  <a:cs typeface="Arial"/>
                </a:rPr>
                <a:t> </a:t>
              </a:r>
              <a:r>
                <a:rPr sz="999" dirty="0">
                  <a:solidFill>
                    <a:srgbClr val="18073A"/>
                  </a:solidFill>
                  <a:latin typeface="Arial"/>
                  <a:cs typeface="Arial"/>
                </a:rPr>
                <a:t>»</a:t>
              </a:r>
              <a:r>
                <a:rPr sz="999" spc="-15" dirty="0">
                  <a:solidFill>
                    <a:srgbClr val="18073A"/>
                  </a:solidFill>
                  <a:latin typeface="Arial"/>
                  <a:cs typeface="Arial"/>
                </a:rPr>
                <a:t> </a:t>
              </a:r>
              <a:r>
                <a:rPr sz="999" dirty="0">
                  <a:solidFill>
                    <a:srgbClr val="18073A"/>
                  </a:solidFill>
                  <a:latin typeface="Arial"/>
                  <a:cs typeface="Arial"/>
                </a:rPr>
                <a:t>sur</a:t>
              </a:r>
              <a:r>
                <a:rPr sz="999" spc="-20" dirty="0">
                  <a:solidFill>
                    <a:srgbClr val="18073A"/>
                  </a:solidFill>
                  <a:latin typeface="Arial"/>
                  <a:cs typeface="Arial"/>
                </a:rPr>
                <a:t> </a:t>
              </a:r>
              <a:r>
                <a:rPr sz="999" dirty="0">
                  <a:solidFill>
                    <a:srgbClr val="18073A"/>
                  </a:solidFill>
                  <a:latin typeface="Arial"/>
                  <a:cs typeface="Arial"/>
                </a:rPr>
                <a:t>une</a:t>
              </a:r>
              <a:r>
                <a:rPr sz="999" spc="-20" dirty="0">
                  <a:solidFill>
                    <a:srgbClr val="18073A"/>
                  </a:solidFill>
                  <a:latin typeface="Arial"/>
                  <a:cs typeface="Arial"/>
                </a:rPr>
                <a:t> </a:t>
              </a:r>
              <a:r>
                <a:rPr sz="999" dirty="0">
                  <a:solidFill>
                    <a:srgbClr val="18073A"/>
                  </a:solidFill>
                  <a:latin typeface="Arial"/>
                  <a:cs typeface="Arial"/>
                </a:rPr>
                <a:t>offre</a:t>
              </a:r>
              <a:r>
                <a:rPr sz="999" spc="-10" dirty="0">
                  <a:solidFill>
                    <a:srgbClr val="18073A"/>
                  </a:solidFill>
                  <a:latin typeface="Arial"/>
                  <a:cs typeface="Arial"/>
                </a:rPr>
                <a:t> </a:t>
              </a:r>
              <a:r>
                <a:rPr sz="999" dirty="0">
                  <a:solidFill>
                    <a:srgbClr val="18073A"/>
                  </a:solidFill>
                  <a:latin typeface="Arial"/>
                  <a:cs typeface="Arial"/>
                </a:rPr>
                <a:t>vue</a:t>
              </a:r>
              <a:r>
                <a:rPr sz="999" spc="-25" dirty="0">
                  <a:solidFill>
                    <a:srgbClr val="18073A"/>
                  </a:solidFill>
                  <a:latin typeface="Arial"/>
                  <a:cs typeface="Arial"/>
                </a:rPr>
                <a:t> </a:t>
              </a:r>
              <a:r>
                <a:rPr sz="999" dirty="0">
                  <a:solidFill>
                    <a:srgbClr val="18073A"/>
                  </a:solidFill>
                  <a:latin typeface="Arial"/>
                  <a:cs typeface="Arial"/>
                </a:rPr>
                <a:t>sur</a:t>
              </a:r>
              <a:r>
                <a:rPr sz="999" spc="-10" dirty="0">
                  <a:solidFill>
                    <a:srgbClr val="18073A"/>
                  </a:solidFill>
                  <a:latin typeface="Arial"/>
                  <a:cs typeface="Arial"/>
                </a:rPr>
                <a:t> </a:t>
              </a:r>
              <a:r>
                <a:rPr sz="999" spc="-10" dirty="0">
                  <a:solidFill>
                    <a:srgbClr val="18073A"/>
                  </a:solidFill>
                  <a:latin typeface="Arial"/>
                  <a:cs typeface="Arial"/>
                  <a:hlinkClick r:id="rId3"/>
                </a:rPr>
                <a:t>www.pole-</a:t>
              </a:r>
              <a:r>
                <a:rPr sz="999" dirty="0">
                  <a:solidFill>
                    <a:srgbClr val="18073A"/>
                  </a:solidFill>
                  <a:latin typeface="Arial"/>
                  <a:cs typeface="Arial"/>
                  <a:hlinkClick r:id="rId3"/>
                </a:rPr>
                <a:t>emploi.fr,</a:t>
              </a:r>
              <a:r>
                <a:rPr sz="999" spc="-20" dirty="0">
                  <a:solidFill>
                    <a:srgbClr val="18073A"/>
                  </a:solidFill>
                  <a:latin typeface="Arial"/>
                  <a:cs typeface="Arial"/>
                </a:rPr>
                <a:t> </a:t>
              </a:r>
              <a:r>
                <a:rPr sz="999" spc="-25" dirty="0">
                  <a:solidFill>
                    <a:srgbClr val="18073A"/>
                  </a:solidFill>
                  <a:latin typeface="Arial"/>
                  <a:cs typeface="Arial"/>
                </a:rPr>
                <a:t>une </a:t>
              </a:r>
              <a:r>
                <a:rPr sz="999" dirty="0">
                  <a:solidFill>
                    <a:srgbClr val="18073A"/>
                  </a:solidFill>
                  <a:latin typeface="Arial"/>
                  <a:cs typeface="Arial"/>
                </a:rPr>
                <a:t>candidature</a:t>
              </a:r>
              <a:r>
                <a:rPr sz="999" spc="-25" dirty="0">
                  <a:solidFill>
                    <a:srgbClr val="18073A"/>
                  </a:solidFill>
                  <a:latin typeface="Arial"/>
                  <a:cs typeface="Arial"/>
                </a:rPr>
                <a:t> </a:t>
              </a:r>
              <a:r>
                <a:rPr sz="999" dirty="0">
                  <a:solidFill>
                    <a:srgbClr val="18073A"/>
                  </a:solidFill>
                  <a:latin typeface="Arial"/>
                  <a:cs typeface="Arial"/>
                </a:rPr>
                <a:t>transmise</a:t>
              </a:r>
              <a:r>
                <a:rPr sz="999" spc="-20" dirty="0">
                  <a:solidFill>
                    <a:srgbClr val="18073A"/>
                  </a:solidFill>
                  <a:latin typeface="Arial"/>
                  <a:cs typeface="Arial"/>
                </a:rPr>
                <a:t> </a:t>
              </a:r>
              <a:r>
                <a:rPr sz="999" dirty="0">
                  <a:solidFill>
                    <a:srgbClr val="18073A"/>
                  </a:solidFill>
                  <a:latin typeface="Arial"/>
                  <a:cs typeface="Arial"/>
                </a:rPr>
                <a:t>à</a:t>
              </a:r>
              <a:r>
                <a:rPr sz="999" spc="-25" dirty="0">
                  <a:solidFill>
                    <a:srgbClr val="18073A"/>
                  </a:solidFill>
                  <a:latin typeface="Arial"/>
                  <a:cs typeface="Arial"/>
                </a:rPr>
                <a:t> </a:t>
              </a:r>
              <a:r>
                <a:rPr sz="999" dirty="0">
                  <a:solidFill>
                    <a:srgbClr val="18073A"/>
                  </a:solidFill>
                  <a:latin typeface="Arial"/>
                  <a:cs typeface="Arial"/>
                </a:rPr>
                <a:t>un</a:t>
              </a:r>
              <a:r>
                <a:rPr sz="999" spc="-25" dirty="0">
                  <a:solidFill>
                    <a:srgbClr val="18073A"/>
                  </a:solidFill>
                  <a:latin typeface="Arial"/>
                  <a:cs typeface="Arial"/>
                </a:rPr>
                <a:t> </a:t>
              </a:r>
              <a:r>
                <a:rPr sz="999" dirty="0">
                  <a:solidFill>
                    <a:srgbClr val="18073A"/>
                  </a:solidFill>
                  <a:latin typeface="Arial"/>
                  <a:cs typeface="Arial"/>
                </a:rPr>
                <a:t>recruteur</a:t>
              </a:r>
              <a:r>
                <a:rPr sz="999" spc="-20" dirty="0">
                  <a:solidFill>
                    <a:srgbClr val="18073A"/>
                  </a:solidFill>
                  <a:latin typeface="Arial"/>
                  <a:cs typeface="Arial"/>
                </a:rPr>
                <a:t> </a:t>
              </a:r>
              <a:r>
                <a:rPr sz="999" dirty="0">
                  <a:solidFill>
                    <a:srgbClr val="18073A"/>
                  </a:solidFill>
                  <a:latin typeface="Arial"/>
                  <a:cs typeface="Arial"/>
                </a:rPr>
                <a:t>hors</a:t>
              </a:r>
              <a:r>
                <a:rPr sz="999" spc="-10" dirty="0">
                  <a:solidFill>
                    <a:srgbClr val="18073A"/>
                  </a:solidFill>
                  <a:latin typeface="Arial"/>
                  <a:cs typeface="Arial"/>
                </a:rPr>
                <a:t> </a:t>
              </a:r>
              <a:r>
                <a:rPr sz="999" dirty="0">
                  <a:solidFill>
                    <a:srgbClr val="18073A"/>
                  </a:solidFill>
                  <a:latin typeface="Arial"/>
                  <a:cs typeface="Arial"/>
                </a:rPr>
                <a:t>SI</a:t>
              </a:r>
              <a:r>
                <a:rPr sz="999" spc="-20" dirty="0">
                  <a:solidFill>
                    <a:srgbClr val="18073A"/>
                  </a:solidFill>
                  <a:latin typeface="Arial"/>
                  <a:cs typeface="Arial"/>
                </a:rPr>
                <a:t> </a:t>
              </a:r>
              <a:r>
                <a:rPr sz="999" dirty="0">
                  <a:solidFill>
                    <a:srgbClr val="18073A"/>
                  </a:solidFill>
                  <a:latin typeface="Arial"/>
                  <a:cs typeface="Arial"/>
                </a:rPr>
                <a:t>(mail,</a:t>
              </a:r>
              <a:r>
                <a:rPr sz="999" spc="-20" dirty="0">
                  <a:solidFill>
                    <a:srgbClr val="18073A"/>
                  </a:solidFill>
                  <a:latin typeface="Arial"/>
                  <a:cs typeface="Arial"/>
                </a:rPr>
                <a:t> </a:t>
              </a:r>
              <a:r>
                <a:rPr sz="999" dirty="0">
                  <a:solidFill>
                    <a:srgbClr val="18073A"/>
                  </a:solidFill>
                  <a:latin typeface="Arial"/>
                  <a:cs typeface="Arial"/>
                </a:rPr>
                <a:t>tél…)</a:t>
              </a:r>
              <a:r>
                <a:rPr sz="999" spc="-20" dirty="0">
                  <a:solidFill>
                    <a:srgbClr val="18073A"/>
                  </a:solidFill>
                  <a:latin typeface="Arial"/>
                  <a:cs typeface="Arial"/>
                </a:rPr>
                <a:t> </a:t>
              </a:r>
              <a:r>
                <a:rPr sz="999" dirty="0">
                  <a:solidFill>
                    <a:srgbClr val="18073A"/>
                  </a:solidFill>
                  <a:latin typeface="Arial"/>
                  <a:cs typeface="Arial"/>
                </a:rPr>
                <a:t>et</a:t>
              </a:r>
              <a:r>
                <a:rPr sz="999" spc="-25" dirty="0">
                  <a:solidFill>
                    <a:srgbClr val="18073A"/>
                  </a:solidFill>
                  <a:latin typeface="Arial"/>
                  <a:cs typeface="Arial"/>
                </a:rPr>
                <a:t> </a:t>
              </a:r>
              <a:r>
                <a:rPr sz="999" dirty="0">
                  <a:solidFill>
                    <a:srgbClr val="18073A"/>
                  </a:solidFill>
                  <a:latin typeface="Arial"/>
                  <a:cs typeface="Arial"/>
                </a:rPr>
                <a:t>signalée</a:t>
              </a:r>
              <a:r>
                <a:rPr sz="999" spc="-20" dirty="0">
                  <a:solidFill>
                    <a:srgbClr val="18073A"/>
                  </a:solidFill>
                  <a:latin typeface="Arial"/>
                  <a:cs typeface="Arial"/>
                </a:rPr>
                <a:t> </a:t>
              </a:r>
              <a:r>
                <a:rPr sz="999" spc="-25" dirty="0">
                  <a:solidFill>
                    <a:srgbClr val="18073A"/>
                  </a:solidFill>
                  <a:latin typeface="Arial"/>
                  <a:cs typeface="Arial"/>
                </a:rPr>
                <a:t>au </a:t>
              </a:r>
              <a:r>
                <a:rPr sz="999" dirty="0">
                  <a:solidFill>
                    <a:srgbClr val="18073A"/>
                  </a:solidFill>
                  <a:latin typeface="Arial"/>
                  <a:cs typeface="Arial"/>
                </a:rPr>
                <a:t>conseiller</a:t>
              </a:r>
              <a:r>
                <a:rPr sz="999" spc="-25" dirty="0">
                  <a:solidFill>
                    <a:srgbClr val="18073A"/>
                  </a:solidFill>
                  <a:latin typeface="Arial"/>
                  <a:cs typeface="Arial"/>
                </a:rPr>
                <a:t> </a:t>
              </a:r>
              <a:r>
                <a:rPr sz="999" dirty="0">
                  <a:solidFill>
                    <a:srgbClr val="18073A"/>
                  </a:solidFill>
                  <a:latin typeface="Arial"/>
                  <a:cs typeface="Arial"/>
                </a:rPr>
                <a:t>qui</a:t>
              </a:r>
              <a:r>
                <a:rPr sz="999" spc="-25" dirty="0">
                  <a:solidFill>
                    <a:srgbClr val="18073A"/>
                  </a:solidFill>
                  <a:latin typeface="Arial"/>
                  <a:cs typeface="Arial"/>
                </a:rPr>
                <a:t> </a:t>
              </a:r>
              <a:r>
                <a:rPr sz="999" dirty="0">
                  <a:solidFill>
                    <a:srgbClr val="18073A"/>
                  </a:solidFill>
                  <a:latin typeface="Arial"/>
                  <a:cs typeface="Arial"/>
                </a:rPr>
                <a:t>la</a:t>
              </a:r>
              <a:r>
                <a:rPr sz="999" spc="-20" dirty="0">
                  <a:solidFill>
                    <a:srgbClr val="18073A"/>
                  </a:solidFill>
                  <a:latin typeface="Arial"/>
                  <a:cs typeface="Arial"/>
                </a:rPr>
                <a:t> </a:t>
              </a:r>
              <a:r>
                <a:rPr sz="999" dirty="0">
                  <a:solidFill>
                    <a:srgbClr val="18073A"/>
                  </a:solidFill>
                  <a:latin typeface="Arial"/>
                  <a:cs typeface="Arial"/>
                </a:rPr>
                <a:t>trace</a:t>
              </a:r>
              <a:r>
                <a:rPr sz="999" spc="-25" dirty="0">
                  <a:solidFill>
                    <a:srgbClr val="18073A"/>
                  </a:solidFill>
                  <a:latin typeface="Arial"/>
                  <a:cs typeface="Arial"/>
                </a:rPr>
                <a:t> </a:t>
              </a:r>
              <a:r>
                <a:rPr sz="999" dirty="0">
                  <a:solidFill>
                    <a:srgbClr val="18073A"/>
                  </a:solidFill>
                  <a:latin typeface="Arial"/>
                  <a:cs typeface="Arial"/>
                </a:rPr>
                <a:t>dans</a:t>
              </a:r>
              <a:r>
                <a:rPr sz="999" spc="-25" dirty="0">
                  <a:solidFill>
                    <a:srgbClr val="18073A"/>
                  </a:solidFill>
                  <a:latin typeface="Arial"/>
                  <a:cs typeface="Arial"/>
                </a:rPr>
                <a:t> </a:t>
              </a:r>
              <a:r>
                <a:rPr sz="999" spc="-10" dirty="0" err="1">
                  <a:solidFill>
                    <a:srgbClr val="18073A"/>
                  </a:solidFill>
                  <a:latin typeface="Arial"/>
                  <a:cs typeface="Arial"/>
                </a:rPr>
                <a:t>l’offre</a:t>
              </a:r>
              <a:r>
                <a:rPr sz="999" spc="-10" dirty="0">
                  <a:solidFill>
                    <a:srgbClr val="18073A"/>
                  </a:solidFill>
                  <a:latin typeface="Arial"/>
                  <a:cs typeface="Arial"/>
                </a:rPr>
                <a:t>.</a:t>
              </a:r>
              <a:r>
                <a:rPr lang="fr-FR" sz="999" spc="-10" dirty="0">
                  <a:solidFill>
                    <a:srgbClr val="18073A"/>
                  </a:solidFill>
                  <a:latin typeface="Arial"/>
                  <a:cs typeface="Arial"/>
                </a:rPr>
                <a:t> </a:t>
              </a:r>
              <a:endParaRPr sz="999" dirty="0">
                <a:solidFill>
                  <a:srgbClr val="18073A"/>
                </a:solidFill>
                <a:latin typeface="Arial"/>
                <a:cs typeface="Arial"/>
              </a:endParaRPr>
            </a:p>
          </p:txBody>
        </p:sp>
        <p:sp>
          <p:nvSpPr>
            <p:cNvPr id="20" name="object 20"/>
            <p:cNvSpPr txBox="1"/>
            <p:nvPr/>
          </p:nvSpPr>
          <p:spPr>
            <a:xfrm>
              <a:off x="6572272" y="4371328"/>
              <a:ext cx="4118606" cy="901500"/>
            </a:xfrm>
            <a:prstGeom prst="rect">
              <a:avLst/>
            </a:prstGeom>
          </p:spPr>
          <p:txBody>
            <a:bodyPr vert="horz" wrap="square" lIns="0" tIns="50753" rIns="0" bIns="0" rtlCol="0">
              <a:spAutoFit/>
            </a:bodyPr>
            <a:lstStyle/>
            <a:p>
              <a:pPr marL="97702" indent="-95164">
                <a:spcBef>
                  <a:spcPts val="400"/>
                </a:spcBef>
                <a:buSzPct val="65000"/>
                <a:buFont typeface="Adobe Clean Han"/>
                <a:buChar char="■"/>
                <a:tabLst>
                  <a:tab pos="81841" algn="l"/>
                  <a:tab pos="97702" algn="l"/>
                </a:tabLst>
              </a:pPr>
              <a:r>
                <a:rPr sz="999" dirty="0">
                  <a:solidFill>
                    <a:srgbClr val="18073A"/>
                  </a:solidFill>
                  <a:latin typeface="Arial"/>
                  <a:cs typeface="Arial"/>
                </a:rPr>
                <a:t>Cas</a:t>
              </a:r>
              <a:r>
                <a:rPr sz="999" spc="-30" dirty="0">
                  <a:solidFill>
                    <a:srgbClr val="18073A"/>
                  </a:solidFill>
                  <a:latin typeface="Arial"/>
                  <a:cs typeface="Arial"/>
                </a:rPr>
                <a:t> </a:t>
              </a:r>
              <a:r>
                <a:rPr sz="999" dirty="0">
                  <a:solidFill>
                    <a:srgbClr val="18073A"/>
                  </a:solidFill>
                  <a:latin typeface="Arial"/>
                  <a:cs typeface="Arial"/>
                </a:rPr>
                <a:t>où</a:t>
              </a:r>
              <a:r>
                <a:rPr sz="999" spc="-25" dirty="0">
                  <a:solidFill>
                    <a:srgbClr val="18073A"/>
                  </a:solidFill>
                  <a:latin typeface="Arial"/>
                  <a:cs typeface="Arial"/>
                </a:rPr>
                <a:t> </a:t>
              </a:r>
              <a:r>
                <a:rPr sz="999" dirty="0">
                  <a:solidFill>
                    <a:srgbClr val="18073A"/>
                  </a:solidFill>
                  <a:latin typeface="Arial"/>
                  <a:cs typeface="Arial"/>
                </a:rPr>
                <a:t>le</a:t>
              </a:r>
              <a:r>
                <a:rPr sz="999" spc="-25" dirty="0">
                  <a:solidFill>
                    <a:srgbClr val="18073A"/>
                  </a:solidFill>
                  <a:latin typeface="Arial"/>
                  <a:cs typeface="Arial"/>
                </a:rPr>
                <a:t> </a:t>
              </a:r>
              <a:r>
                <a:rPr sz="999" dirty="0">
                  <a:solidFill>
                    <a:srgbClr val="18073A"/>
                  </a:solidFill>
                  <a:latin typeface="Arial"/>
                  <a:cs typeface="Arial"/>
                </a:rPr>
                <a:t>conseiller</a:t>
              </a:r>
              <a:r>
                <a:rPr sz="999" spc="-30" dirty="0">
                  <a:solidFill>
                    <a:srgbClr val="18073A"/>
                  </a:solidFill>
                  <a:latin typeface="Arial"/>
                  <a:cs typeface="Arial"/>
                </a:rPr>
                <a:t> </a:t>
              </a:r>
              <a:r>
                <a:rPr sz="999" dirty="0">
                  <a:solidFill>
                    <a:srgbClr val="18073A"/>
                  </a:solidFill>
                  <a:latin typeface="Arial"/>
                  <a:cs typeface="Arial"/>
                </a:rPr>
                <a:t>ne</a:t>
              </a:r>
              <a:r>
                <a:rPr sz="999" spc="-20" dirty="0">
                  <a:solidFill>
                    <a:srgbClr val="18073A"/>
                  </a:solidFill>
                  <a:latin typeface="Arial"/>
                  <a:cs typeface="Arial"/>
                </a:rPr>
                <a:t> </a:t>
              </a:r>
              <a:r>
                <a:rPr sz="999" dirty="0">
                  <a:solidFill>
                    <a:srgbClr val="18073A"/>
                  </a:solidFill>
                  <a:latin typeface="Arial"/>
                  <a:cs typeface="Arial"/>
                </a:rPr>
                <a:t>transmet</a:t>
              </a:r>
              <a:r>
                <a:rPr sz="999" spc="-25" dirty="0">
                  <a:solidFill>
                    <a:srgbClr val="18073A"/>
                  </a:solidFill>
                  <a:latin typeface="Arial"/>
                  <a:cs typeface="Arial"/>
                </a:rPr>
                <a:t> </a:t>
              </a:r>
              <a:r>
                <a:rPr sz="999" dirty="0">
                  <a:solidFill>
                    <a:srgbClr val="18073A"/>
                  </a:solidFill>
                  <a:latin typeface="Arial"/>
                  <a:cs typeface="Arial"/>
                </a:rPr>
                <a:t>pas</a:t>
              </a:r>
              <a:r>
                <a:rPr sz="999" spc="-30" dirty="0">
                  <a:solidFill>
                    <a:srgbClr val="18073A"/>
                  </a:solidFill>
                  <a:latin typeface="Arial"/>
                  <a:cs typeface="Arial"/>
                </a:rPr>
                <a:t> </a:t>
              </a:r>
              <a:r>
                <a:rPr sz="999" dirty="0">
                  <a:solidFill>
                    <a:srgbClr val="18073A"/>
                  </a:solidFill>
                  <a:latin typeface="Arial"/>
                  <a:cs typeface="Arial"/>
                </a:rPr>
                <a:t>au</a:t>
              </a:r>
              <a:r>
                <a:rPr sz="999" spc="-25" dirty="0">
                  <a:solidFill>
                    <a:srgbClr val="18073A"/>
                  </a:solidFill>
                  <a:latin typeface="Arial"/>
                  <a:cs typeface="Arial"/>
                </a:rPr>
                <a:t> </a:t>
              </a:r>
              <a:r>
                <a:rPr sz="999" dirty="0">
                  <a:solidFill>
                    <a:srgbClr val="18073A"/>
                  </a:solidFill>
                  <a:latin typeface="Arial"/>
                  <a:cs typeface="Arial"/>
                </a:rPr>
                <a:t>recruteur</a:t>
              </a:r>
              <a:r>
                <a:rPr sz="999" spc="-20" dirty="0">
                  <a:solidFill>
                    <a:srgbClr val="18073A"/>
                  </a:solidFill>
                  <a:latin typeface="Arial"/>
                  <a:cs typeface="Arial"/>
                </a:rPr>
                <a:t> </a:t>
              </a:r>
              <a:r>
                <a:rPr sz="999" dirty="0">
                  <a:solidFill>
                    <a:srgbClr val="18073A"/>
                  </a:solidFill>
                  <a:latin typeface="Arial"/>
                  <a:cs typeface="Arial"/>
                </a:rPr>
                <a:t>le</a:t>
              </a:r>
              <a:r>
                <a:rPr sz="999" spc="-25" dirty="0">
                  <a:solidFill>
                    <a:srgbClr val="18073A"/>
                  </a:solidFill>
                  <a:latin typeface="Arial"/>
                  <a:cs typeface="Arial"/>
                </a:rPr>
                <a:t> </a:t>
              </a:r>
              <a:r>
                <a:rPr sz="999" dirty="0">
                  <a:solidFill>
                    <a:srgbClr val="18073A"/>
                  </a:solidFill>
                  <a:latin typeface="Arial"/>
                  <a:cs typeface="Arial"/>
                </a:rPr>
                <a:t>profil</a:t>
              </a:r>
              <a:r>
                <a:rPr sz="999" spc="-25" dirty="0">
                  <a:solidFill>
                    <a:srgbClr val="18073A"/>
                  </a:solidFill>
                  <a:latin typeface="Arial"/>
                  <a:cs typeface="Arial"/>
                </a:rPr>
                <a:t> </a:t>
              </a:r>
              <a:r>
                <a:rPr sz="999" dirty="0">
                  <a:solidFill>
                    <a:srgbClr val="18073A"/>
                  </a:solidFill>
                  <a:latin typeface="Arial"/>
                  <a:cs typeface="Arial"/>
                </a:rPr>
                <a:t>d’un</a:t>
              </a:r>
              <a:r>
                <a:rPr sz="999" spc="-25" dirty="0">
                  <a:solidFill>
                    <a:srgbClr val="18073A"/>
                  </a:solidFill>
                  <a:latin typeface="Arial"/>
                  <a:cs typeface="Arial"/>
                </a:rPr>
                <a:t> </a:t>
              </a:r>
              <a:r>
                <a:rPr sz="999" spc="-10" dirty="0">
                  <a:solidFill>
                    <a:srgbClr val="18073A"/>
                  </a:solidFill>
                  <a:latin typeface="Arial"/>
                  <a:cs typeface="Arial"/>
                </a:rPr>
                <a:t>candidat</a:t>
              </a:r>
              <a:endParaRPr sz="999" dirty="0">
                <a:solidFill>
                  <a:srgbClr val="18073A"/>
                </a:solidFill>
                <a:latin typeface="Arial"/>
                <a:cs typeface="Arial"/>
              </a:endParaRPr>
            </a:p>
            <a:p>
              <a:pPr marL="98336" marR="5075" indent="-17130">
                <a:spcBef>
                  <a:spcPts val="300"/>
                </a:spcBef>
              </a:pPr>
              <a:r>
                <a:rPr sz="999" dirty="0">
                  <a:solidFill>
                    <a:srgbClr val="18073A"/>
                  </a:solidFill>
                  <a:latin typeface="Arial"/>
                  <a:cs typeface="Arial"/>
                </a:rPr>
                <a:t>qui</a:t>
              </a:r>
              <a:r>
                <a:rPr sz="999" spc="-25" dirty="0">
                  <a:solidFill>
                    <a:srgbClr val="18073A"/>
                  </a:solidFill>
                  <a:latin typeface="Arial"/>
                  <a:cs typeface="Arial"/>
                </a:rPr>
                <a:t> </a:t>
              </a:r>
              <a:r>
                <a:rPr sz="999" dirty="0">
                  <a:solidFill>
                    <a:srgbClr val="18073A"/>
                  </a:solidFill>
                  <a:latin typeface="Arial"/>
                  <a:cs typeface="Arial"/>
                </a:rPr>
                <a:t>s’est</a:t>
              </a:r>
              <a:r>
                <a:rPr sz="999" spc="-30" dirty="0">
                  <a:solidFill>
                    <a:srgbClr val="18073A"/>
                  </a:solidFill>
                  <a:latin typeface="Arial"/>
                  <a:cs typeface="Arial"/>
                </a:rPr>
                <a:t> </a:t>
              </a:r>
              <a:r>
                <a:rPr sz="999" dirty="0">
                  <a:solidFill>
                    <a:srgbClr val="18073A"/>
                  </a:solidFill>
                  <a:latin typeface="Arial"/>
                  <a:cs typeface="Arial"/>
                </a:rPr>
                <a:t>positionné</a:t>
              </a:r>
              <a:r>
                <a:rPr sz="999" spc="-25" dirty="0">
                  <a:solidFill>
                    <a:srgbClr val="18073A"/>
                  </a:solidFill>
                  <a:latin typeface="Arial"/>
                  <a:cs typeface="Arial"/>
                </a:rPr>
                <a:t> </a:t>
              </a:r>
              <a:r>
                <a:rPr sz="999" dirty="0">
                  <a:solidFill>
                    <a:srgbClr val="18073A"/>
                  </a:solidFill>
                  <a:latin typeface="Arial"/>
                  <a:cs typeface="Arial"/>
                </a:rPr>
                <a:t>de</a:t>
              </a:r>
              <a:r>
                <a:rPr sz="999" spc="-20" dirty="0">
                  <a:solidFill>
                    <a:srgbClr val="18073A"/>
                  </a:solidFill>
                  <a:latin typeface="Arial"/>
                  <a:cs typeface="Arial"/>
                </a:rPr>
                <a:t> </a:t>
              </a:r>
              <a:r>
                <a:rPr sz="999" spc="-10" dirty="0">
                  <a:solidFill>
                    <a:srgbClr val="18073A"/>
                  </a:solidFill>
                  <a:latin typeface="Arial"/>
                  <a:cs typeface="Arial"/>
                </a:rPr>
                <a:t>lui-</a:t>
              </a:r>
              <a:r>
                <a:rPr sz="999" dirty="0">
                  <a:solidFill>
                    <a:srgbClr val="18073A"/>
                  </a:solidFill>
                  <a:latin typeface="Arial"/>
                  <a:cs typeface="Arial"/>
                </a:rPr>
                <a:t>même</a:t>
              </a:r>
              <a:r>
                <a:rPr sz="999" spc="-20" dirty="0">
                  <a:solidFill>
                    <a:srgbClr val="18073A"/>
                  </a:solidFill>
                  <a:latin typeface="Arial"/>
                  <a:cs typeface="Arial"/>
                </a:rPr>
                <a:t> </a:t>
              </a:r>
              <a:r>
                <a:rPr sz="999" dirty="0">
                  <a:solidFill>
                    <a:srgbClr val="18073A"/>
                  </a:solidFill>
                  <a:latin typeface="Arial"/>
                  <a:cs typeface="Arial"/>
                </a:rPr>
                <a:t>sur</a:t>
              </a:r>
              <a:r>
                <a:rPr sz="999" spc="-30" dirty="0">
                  <a:solidFill>
                    <a:srgbClr val="18073A"/>
                  </a:solidFill>
                  <a:latin typeface="Arial"/>
                  <a:cs typeface="Arial"/>
                </a:rPr>
                <a:t> </a:t>
              </a:r>
              <a:r>
                <a:rPr sz="999" dirty="0">
                  <a:solidFill>
                    <a:srgbClr val="18073A"/>
                  </a:solidFill>
                  <a:latin typeface="Arial"/>
                  <a:cs typeface="Arial"/>
                </a:rPr>
                <a:t>une</a:t>
              </a:r>
              <a:r>
                <a:rPr sz="999" spc="-20" dirty="0">
                  <a:solidFill>
                    <a:srgbClr val="18073A"/>
                  </a:solidFill>
                  <a:latin typeface="Arial"/>
                  <a:cs typeface="Arial"/>
                </a:rPr>
                <a:t> </a:t>
              </a:r>
              <a:r>
                <a:rPr sz="999" dirty="0">
                  <a:solidFill>
                    <a:srgbClr val="18073A"/>
                  </a:solidFill>
                  <a:latin typeface="Arial"/>
                  <a:cs typeface="Arial"/>
                </a:rPr>
                <a:t>offre</a:t>
              </a:r>
              <a:r>
                <a:rPr sz="999" spc="-25" dirty="0">
                  <a:solidFill>
                    <a:srgbClr val="18073A"/>
                  </a:solidFill>
                  <a:latin typeface="Arial"/>
                  <a:cs typeface="Arial"/>
                </a:rPr>
                <a:t> </a:t>
              </a:r>
              <a:r>
                <a:rPr sz="999" dirty="0">
                  <a:solidFill>
                    <a:srgbClr val="18073A"/>
                  </a:solidFill>
                  <a:latin typeface="Arial"/>
                  <a:cs typeface="Arial"/>
                </a:rPr>
                <a:t>en</a:t>
              </a:r>
              <a:r>
                <a:rPr sz="999" spc="-30" dirty="0">
                  <a:solidFill>
                    <a:srgbClr val="18073A"/>
                  </a:solidFill>
                  <a:latin typeface="Arial"/>
                  <a:cs typeface="Arial"/>
                </a:rPr>
                <a:t> </a:t>
              </a:r>
              <a:r>
                <a:rPr sz="999" dirty="0">
                  <a:solidFill>
                    <a:srgbClr val="18073A"/>
                  </a:solidFill>
                  <a:latin typeface="Arial"/>
                  <a:cs typeface="Arial"/>
                </a:rPr>
                <a:t>présélection</a:t>
              </a:r>
              <a:r>
                <a:rPr sz="999" spc="-20" dirty="0">
                  <a:solidFill>
                    <a:srgbClr val="18073A"/>
                  </a:solidFill>
                  <a:latin typeface="Arial"/>
                  <a:cs typeface="Arial"/>
                </a:rPr>
                <a:t> </a:t>
              </a:r>
              <a:r>
                <a:rPr sz="999" dirty="0">
                  <a:solidFill>
                    <a:srgbClr val="18073A"/>
                  </a:solidFill>
                  <a:latin typeface="Arial"/>
                  <a:cs typeface="Arial"/>
                </a:rPr>
                <a:t>(sans</a:t>
              </a:r>
              <a:r>
                <a:rPr sz="999" spc="-20" dirty="0">
                  <a:solidFill>
                    <a:srgbClr val="18073A"/>
                  </a:solidFill>
                  <a:latin typeface="Arial"/>
                  <a:cs typeface="Arial"/>
                </a:rPr>
                <a:t> </a:t>
              </a:r>
              <a:r>
                <a:rPr sz="999" spc="-25" dirty="0">
                  <a:solidFill>
                    <a:srgbClr val="18073A"/>
                  </a:solidFill>
                  <a:latin typeface="Arial"/>
                  <a:cs typeface="Arial"/>
                </a:rPr>
                <a:t>que </a:t>
              </a:r>
              <a:r>
                <a:rPr sz="999" dirty="0">
                  <a:solidFill>
                    <a:srgbClr val="18073A"/>
                  </a:solidFill>
                  <a:latin typeface="Arial"/>
                  <a:cs typeface="Arial"/>
                </a:rPr>
                <a:t>cette</a:t>
              </a:r>
              <a:r>
                <a:rPr sz="999" spc="-20" dirty="0">
                  <a:solidFill>
                    <a:srgbClr val="18073A"/>
                  </a:solidFill>
                  <a:latin typeface="Arial"/>
                  <a:cs typeface="Arial"/>
                </a:rPr>
                <a:t> </a:t>
              </a:r>
              <a:r>
                <a:rPr sz="999" dirty="0">
                  <a:solidFill>
                    <a:srgbClr val="18073A"/>
                  </a:solidFill>
                  <a:latin typeface="Arial"/>
                  <a:cs typeface="Arial"/>
                </a:rPr>
                <a:t>offre</a:t>
              </a:r>
              <a:r>
                <a:rPr sz="999" spc="-15" dirty="0">
                  <a:solidFill>
                    <a:srgbClr val="18073A"/>
                  </a:solidFill>
                  <a:latin typeface="Arial"/>
                  <a:cs typeface="Arial"/>
                </a:rPr>
                <a:t> </a:t>
              </a:r>
              <a:r>
                <a:rPr sz="999" dirty="0">
                  <a:solidFill>
                    <a:srgbClr val="18073A"/>
                  </a:solidFill>
                  <a:latin typeface="Arial"/>
                  <a:cs typeface="Arial"/>
                </a:rPr>
                <a:t>ne</a:t>
              </a:r>
              <a:r>
                <a:rPr sz="999" spc="-15" dirty="0">
                  <a:solidFill>
                    <a:srgbClr val="18073A"/>
                  </a:solidFill>
                  <a:latin typeface="Arial"/>
                  <a:cs typeface="Arial"/>
                </a:rPr>
                <a:t> </a:t>
              </a:r>
              <a:r>
                <a:rPr sz="999" dirty="0">
                  <a:solidFill>
                    <a:srgbClr val="18073A"/>
                  </a:solidFill>
                  <a:latin typeface="Arial"/>
                  <a:cs typeface="Arial"/>
                </a:rPr>
                <a:t>lui</a:t>
              </a:r>
              <a:r>
                <a:rPr sz="999" spc="-15" dirty="0">
                  <a:solidFill>
                    <a:srgbClr val="18073A"/>
                  </a:solidFill>
                  <a:latin typeface="Arial"/>
                  <a:cs typeface="Arial"/>
                </a:rPr>
                <a:t> </a:t>
              </a:r>
              <a:r>
                <a:rPr sz="999" dirty="0">
                  <a:solidFill>
                    <a:srgbClr val="18073A"/>
                  </a:solidFill>
                  <a:latin typeface="Arial"/>
                  <a:cs typeface="Arial"/>
                </a:rPr>
                <a:t>ait</a:t>
              </a:r>
              <a:r>
                <a:rPr sz="999" spc="-10" dirty="0">
                  <a:solidFill>
                    <a:srgbClr val="18073A"/>
                  </a:solidFill>
                  <a:latin typeface="Arial"/>
                  <a:cs typeface="Arial"/>
                </a:rPr>
                <a:t> </a:t>
              </a:r>
              <a:r>
                <a:rPr sz="999" dirty="0">
                  <a:solidFill>
                    <a:srgbClr val="18073A"/>
                  </a:solidFill>
                  <a:latin typeface="Arial"/>
                  <a:cs typeface="Arial"/>
                </a:rPr>
                <a:t>été</a:t>
              </a:r>
              <a:r>
                <a:rPr sz="999" spc="-15" dirty="0">
                  <a:solidFill>
                    <a:srgbClr val="18073A"/>
                  </a:solidFill>
                  <a:latin typeface="Arial"/>
                  <a:cs typeface="Arial"/>
                </a:rPr>
                <a:t> </a:t>
              </a:r>
              <a:r>
                <a:rPr sz="999" dirty="0">
                  <a:solidFill>
                    <a:srgbClr val="18073A"/>
                  </a:solidFill>
                  <a:latin typeface="Arial"/>
                  <a:cs typeface="Arial"/>
                </a:rPr>
                <a:t>proposée</a:t>
              </a:r>
              <a:r>
                <a:rPr sz="999" spc="-15" dirty="0">
                  <a:solidFill>
                    <a:srgbClr val="18073A"/>
                  </a:solidFill>
                  <a:latin typeface="Arial"/>
                  <a:cs typeface="Arial"/>
                </a:rPr>
                <a:t> </a:t>
              </a:r>
              <a:r>
                <a:rPr sz="999" dirty="0">
                  <a:solidFill>
                    <a:srgbClr val="18073A"/>
                  </a:solidFill>
                  <a:latin typeface="Arial"/>
                  <a:cs typeface="Arial"/>
                </a:rPr>
                <a:t>au</a:t>
              </a:r>
              <a:r>
                <a:rPr sz="999" spc="-15" dirty="0">
                  <a:solidFill>
                    <a:srgbClr val="18073A"/>
                  </a:solidFill>
                  <a:latin typeface="Arial"/>
                  <a:cs typeface="Arial"/>
                </a:rPr>
                <a:t> </a:t>
              </a:r>
              <a:r>
                <a:rPr sz="999" spc="-10" dirty="0">
                  <a:solidFill>
                    <a:srgbClr val="18073A"/>
                  </a:solidFill>
                  <a:latin typeface="Arial"/>
                  <a:cs typeface="Arial"/>
                </a:rPr>
                <a:t>préalable)</a:t>
              </a:r>
              <a:endParaRPr sz="999" dirty="0">
                <a:solidFill>
                  <a:srgbClr val="18073A"/>
                </a:solidFill>
                <a:latin typeface="Arial"/>
                <a:cs typeface="Arial"/>
              </a:endParaRPr>
            </a:p>
            <a:p>
              <a:pPr marL="98336" marR="27915" indent="-95799">
                <a:spcBef>
                  <a:spcPts val="300"/>
                </a:spcBef>
                <a:buSzPct val="65000"/>
                <a:buFont typeface="Adobe Clean Han"/>
                <a:buChar char="■"/>
                <a:tabLst>
                  <a:tab pos="98336" algn="l"/>
                </a:tabLst>
              </a:pPr>
              <a:r>
                <a:rPr sz="999" dirty="0">
                  <a:solidFill>
                    <a:srgbClr val="18073A"/>
                  </a:solidFill>
                  <a:latin typeface="Arial"/>
                  <a:cs typeface="Arial"/>
                </a:rPr>
                <a:t>Par</a:t>
              </a:r>
              <a:r>
                <a:rPr sz="999" spc="-25" dirty="0">
                  <a:solidFill>
                    <a:srgbClr val="18073A"/>
                  </a:solidFill>
                  <a:latin typeface="Arial"/>
                  <a:cs typeface="Arial"/>
                </a:rPr>
                <a:t> </a:t>
              </a:r>
              <a:r>
                <a:rPr sz="999" dirty="0">
                  <a:solidFill>
                    <a:srgbClr val="18073A"/>
                  </a:solidFill>
                  <a:latin typeface="Arial"/>
                  <a:cs typeface="Arial"/>
                </a:rPr>
                <a:t>exemple</a:t>
              </a:r>
              <a:r>
                <a:rPr sz="999" spc="-20" dirty="0">
                  <a:solidFill>
                    <a:srgbClr val="18073A"/>
                  </a:solidFill>
                  <a:latin typeface="Arial"/>
                  <a:cs typeface="Arial"/>
                </a:rPr>
                <a:t> </a:t>
              </a:r>
              <a:r>
                <a:rPr sz="999" dirty="0">
                  <a:solidFill>
                    <a:srgbClr val="18073A"/>
                  </a:solidFill>
                  <a:latin typeface="Arial"/>
                  <a:cs typeface="Arial"/>
                </a:rPr>
                <a:t>:</a:t>
              </a:r>
              <a:r>
                <a:rPr sz="999" spc="-20" dirty="0">
                  <a:solidFill>
                    <a:srgbClr val="18073A"/>
                  </a:solidFill>
                  <a:latin typeface="Arial"/>
                  <a:cs typeface="Arial"/>
                </a:rPr>
                <a:t> </a:t>
              </a:r>
              <a:r>
                <a:rPr sz="999" dirty="0" err="1">
                  <a:solidFill>
                    <a:srgbClr val="18073A"/>
                  </a:solidFill>
                  <a:latin typeface="Arial"/>
                  <a:cs typeface="Arial"/>
                </a:rPr>
                <a:t>une</a:t>
              </a:r>
              <a:r>
                <a:rPr sz="999" spc="-25" dirty="0">
                  <a:solidFill>
                    <a:srgbClr val="18073A"/>
                  </a:solidFill>
                  <a:latin typeface="Arial"/>
                  <a:cs typeface="Arial"/>
                </a:rPr>
                <a:t> </a:t>
              </a:r>
              <a:r>
                <a:rPr lang="fr-FR" sz="999" dirty="0">
                  <a:solidFill>
                    <a:srgbClr val="18073A"/>
                  </a:solidFill>
                  <a:latin typeface="Arial"/>
                  <a:cs typeface="Arial"/>
                </a:rPr>
                <a:t>candidature </a:t>
              </a:r>
              <a:r>
                <a:rPr sz="999" dirty="0" err="1">
                  <a:solidFill>
                    <a:srgbClr val="18073A"/>
                  </a:solidFill>
                  <a:latin typeface="Arial"/>
                  <a:cs typeface="Arial"/>
                </a:rPr>
                <a:t>refusée</a:t>
              </a:r>
              <a:r>
                <a:rPr sz="999" dirty="0">
                  <a:solidFill>
                    <a:srgbClr val="18073A"/>
                  </a:solidFill>
                  <a:latin typeface="Arial"/>
                  <a:cs typeface="Arial"/>
                </a:rPr>
                <a:t>,</a:t>
              </a:r>
              <a:r>
                <a:rPr sz="999" spc="-30" dirty="0">
                  <a:solidFill>
                    <a:srgbClr val="18073A"/>
                  </a:solidFill>
                  <a:latin typeface="Arial"/>
                  <a:cs typeface="Arial"/>
                </a:rPr>
                <a:t> </a:t>
              </a:r>
              <a:r>
                <a:rPr sz="999" dirty="0">
                  <a:solidFill>
                    <a:srgbClr val="18073A"/>
                  </a:solidFill>
                  <a:latin typeface="Arial"/>
                  <a:cs typeface="Arial"/>
                </a:rPr>
                <a:t>un</a:t>
              </a:r>
              <a:r>
                <a:rPr sz="999" spc="-20" dirty="0">
                  <a:solidFill>
                    <a:srgbClr val="18073A"/>
                  </a:solidFill>
                  <a:latin typeface="Arial"/>
                  <a:cs typeface="Arial"/>
                </a:rPr>
                <a:t> </a:t>
              </a:r>
              <a:r>
                <a:rPr sz="999" dirty="0">
                  <a:solidFill>
                    <a:srgbClr val="18073A"/>
                  </a:solidFill>
                  <a:latin typeface="Arial"/>
                  <a:cs typeface="Arial"/>
                </a:rPr>
                <a:t>CV</a:t>
              </a:r>
              <a:r>
                <a:rPr sz="999" spc="-30" dirty="0">
                  <a:solidFill>
                    <a:srgbClr val="18073A"/>
                  </a:solidFill>
                  <a:latin typeface="Arial"/>
                  <a:cs typeface="Arial"/>
                </a:rPr>
                <a:t> </a:t>
              </a:r>
              <a:r>
                <a:rPr sz="999" dirty="0">
                  <a:solidFill>
                    <a:srgbClr val="18073A"/>
                  </a:solidFill>
                  <a:latin typeface="Arial"/>
                  <a:cs typeface="Arial"/>
                </a:rPr>
                <a:t>envoyé</a:t>
              </a:r>
              <a:r>
                <a:rPr sz="999" spc="-25" dirty="0">
                  <a:solidFill>
                    <a:srgbClr val="18073A"/>
                  </a:solidFill>
                  <a:latin typeface="Arial"/>
                  <a:cs typeface="Arial"/>
                </a:rPr>
                <a:t> </a:t>
              </a:r>
              <a:r>
                <a:rPr sz="999" dirty="0">
                  <a:solidFill>
                    <a:srgbClr val="18073A"/>
                  </a:solidFill>
                  <a:latin typeface="Arial"/>
                  <a:cs typeface="Arial"/>
                </a:rPr>
                <a:t>à</a:t>
              </a:r>
              <a:r>
                <a:rPr sz="999" spc="-20" dirty="0">
                  <a:solidFill>
                    <a:srgbClr val="18073A"/>
                  </a:solidFill>
                  <a:latin typeface="Arial"/>
                  <a:cs typeface="Arial"/>
                </a:rPr>
                <a:t> </a:t>
              </a:r>
              <a:r>
                <a:rPr sz="999" dirty="0">
                  <a:solidFill>
                    <a:srgbClr val="18073A"/>
                  </a:solidFill>
                  <a:latin typeface="Arial"/>
                  <a:cs typeface="Arial"/>
                </a:rPr>
                <a:t>l’agence</a:t>
              </a:r>
              <a:r>
                <a:rPr sz="999" spc="-25" dirty="0">
                  <a:solidFill>
                    <a:srgbClr val="18073A"/>
                  </a:solidFill>
                  <a:latin typeface="Arial"/>
                  <a:cs typeface="Arial"/>
                </a:rPr>
                <a:t> </a:t>
              </a:r>
              <a:r>
                <a:rPr sz="999" dirty="0">
                  <a:solidFill>
                    <a:srgbClr val="18073A"/>
                  </a:solidFill>
                  <a:latin typeface="Arial"/>
                  <a:cs typeface="Arial"/>
                </a:rPr>
                <a:t>sur</a:t>
              </a:r>
              <a:r>
                <a:rPr sz="999" spc="-20" dirty="0">
                  <a:solidFill>
                    <a:srgbClr val="18073A"/>
                  </a:solidFill>
                  <a:latin typeface="Arial"/>
                  <a:cs typeface="Arial"/>
                </a:rPr>
                <a:t> </a:t>
              </a:r>
              <a:r>
                <a:rPr sz="999" dirty="0">
                  <a:solidFill>
                    <a:srgbClr val="18073A"/>
                  </a:solidFill>
                  <a:latin typeface="Arial"/>
                  <a:cs typeface="Arial"/>
                </a:rPr>
                <a:t>une</a:t>
              </a:r>
              <a:r>
                <a:rPr sz="999" spc="-30" dirty="0">
                  <a:solidFill>
                    <a:srgbClr val="18073A"/>
                  </a:solidFill>
                  <a:latin typeface="Arial"/>
                  <a:cs typeface="Arial"/>
                </a:rPr>
                <a:t> </a:t>
              </a:r>
              <a:r>
                <a:rPr sz="999" spc="-10" dirty="0">
                  <a:solidFill>
                    <a:srgbClr val="18073A"/>
                  </a:solidFill>
                  <a:latin typeface="Arial"/>
                  <a:cs typeface="Arial"/>
                </a:rPr>
                <a:t>offre </a:t>
              </a:r>
              <a:r>
                <a:rPr sz="999" dirty="0">
                  <a:solidFill>
                    <a:srgbClr val="18073A"/>
                  </a:solidFill>
                  <a:latin typeface="Arial"/>
                  <a:cs typeface="Arial"/>
                </a:rPr>
                <a:t>avec</a:t>
              </a:r>
              <a:r>
                <a:rPr sz="999" spc="-25" dirty="0">
                  <a:solidFill>
                    <a:srgbClr val="18073A"/>
                  </a:solidFill>
                  <a:latin typeface="Arial"/>
                  <a:cs typeface="Arial"/>
                </a:rPr>
                <a:t> </a:t>
              </a:r>
              <a:r>
                <a:rPr sz="999" dirty="0">
                  <a:solidFill>
                    <a:srgbClr val="18073A"/>
                  </a:solidFill>
                  <a:latin typeface="Arial"/>
                  <a:cs typeface="Arial"/>
                </a:rPr>
                <a:t>présélection</a:t>
              </a:r>
              <a:r>
                <a:rPr sz="999" spc="-30" dirty="0">
                  <a:solidFill>
                    <a:srgbClr val="18073A"/>
                  </a:solidFill>
                  <a:latin typeface="Arial"/>
                  <a:cs typeface="Arial"/>
                </a:rPr>
                <a:t> </a:t>
              </a:r>
              <a:r>
                <a:rPr sz="999" dirty="0">
                  <a:solidFill>
                    <a:srgbClr val="18073A"/>
                  </a:solidFill>
                  <a:latin typeface="Arial"/>
                  <a:cs typeface="Arial"/>
                </a:rPr>
                <a:t>qui</a:t>
              </a:r>
              <a:r>
                <a:rPr sz="999" spc="-35" dirty="0">
                  <a:solidFill>
                    <a:srgbClr val="18073A"/>
                  </a:solidFill>
                  <a:latin typeface="Arial"/>
                  <a:cs typeface="Arial"/>
                </a:rPr>
                <a:t> </a:t>
              </a:r>
              <a:r>
                <a:rPr sz="999" dirty="0">
                  <a:solidFill>
                    <a:srgbClr val="18073A"/>
                  </a:solidFill>
                  <a:latin typeface="Arial"/>
                  <a:cs typeface="Arial"/>
                </a:rPr>
                <a:t>n’est</a:t>
              </a:r>
              <a:r>
                <a:rPr sz="999" spc="-35" dirty="0">
                  <a:solidFill>
                    <a:srgbClr val="18073A"/>
                  </a:solidFill>
                  <a:latin typeface="Arial"/>
                  <a:cs typeface="Arial"/>
                </a:rPr>
                <a:t> </a:t>
              </a:r>
              <a:r>
                <a:rPr sz="999" dirty="0">
                  <a:solidFill>
                    <a:srgbClr val="18073A"/>
                  </a:solidFill>
                  <a:latin typeface="Arial"/>
                  <a:cs typeface="Arial"/>
                </a:rPr>
                <a:t>pas</a:t>
              </a:r>
              <a:r>
                <a:rPr sz="999" spc="-25" dirty="0">
                  <a:solidFill>
                    <a:srgbClr val="18073A"/>
                  </a:solidFill>
                  <a:latin typeface="Arial"/>
                  <a:cs typeface="Arial"/>
                </a:rPr>
                <a:t> </a:t>
              </a:r>
              <a:r>
                <a:rPr sz="999" dirty="0">
                  <a:solidFill>
                    <a:srgbClr val="18073A"/>
                  </a:solidFill>
                  <a:latin typeface="Arial"/>
                  <a:cs typeface="Arial"/>
                </a:rPr>
                <a:t>transmis</a:t>
              </a:r>
              <a:r>
                <a:rPr sz="999" spc="-20" dirty="0">
                  <a:solidFill>
                    <a:srgbClr val="18073A"/>
                  </a:solidFill>
                  <a:latin typeface="Arial"/>
                  <a:cs typeface="Arial"/>
                </a:rPr>
                <a:t> </a:t>
              </a:r>
              <a:r>
                <a:rPr sz="999" dirty="0">
                  <a:solidFill>
                    <a:srgbClr val="18073A"/>
                  </a:solidFill>
                  <a:latin typeface="Arial"/>
                  <a:cs typeface="Arial"/>
                </a:rPr>
                <a:t>au</a:t>
              </a:r>
              <a:r>
                <a:rPr sz="999" spc="-30" dirty="0">
                  <a:solidFill>
                    <a:srgbClr val="18073A"/>
                  </a:solidFill>
                  <a:latin typeface="Arial"/>
                  <a:cs typeface="Arial"/>
                </a:rPr>
                <a:t> </a:t>
              </a:r>
              <a:r>
                <a:rPr sz="999" spc="-10" dirty="0">
                  <a:solidFill>
                    <a:srgbClr val="18073A"/>
                  </a:solidFill>
                  <a:latin typeface="Arial"/>
                  <a:cs typeface="Arial"/>
                </a:rPr>
                <a:t>recruteur.</a:t>
              </a:r>
              <a:endParaRPr sz="999" dirty="0">
                <a:solidFill>
                  <a:srgbClr val="18073A"/>
                </a:solidFill>
                <a:latin typeface="Arial"/>
                <a:cs typeface="Arial"/>
              </a:endParaRPr>
            </a:p>
          </p:txBody>
        </p:sp>
        <p:sp>
          <p:nvSpPr>
            <p:cNvPr id="21" name="object 21"/>
            <p:cNvSpPr/>
            <p:nvPr/>
          </p:nvSpPr>
          <p:spPr>
            <a:xfrm>
              <a:off x="1792018" y="1835102"/>
              <a:ext cx="0" cy="601423"/>
            </a:xfrm>
            <a:custGeom>
              <a:avLst/>
              <a:gdLst/>
              <a:ahLst/>
              <a:cxnLst/>
              <a:rect l="l" t="t" r="r" b="b"/>
              <a:pathLst>
                <a:path h="601980">
                  <a:moveTo>
                    <a:pt x="0" y="0"/>
                  </a:moveTo>
                  <a:lnTo>
                    <a:pt x="0" y="601980"/>
                  </a:lnTo>
                </a:path>
              </a:pathLst>
            </a:custGeom>
            <a:ln w="28575">
              <a:solidFill>
                <a:srgbClr val="84A00E"/>
              </a:solidFill>
            </a:ln>
          </p:spPr>
          <p:txBody>
            <a:bodyPr wrap="square" lIns="0" tIns="0" rIns="0" bIns="0" rtlCol="0"/>
            <a:lstStyle/>
            <a:p>
              <a:endParaRPr sz="1798">
                <a:solidFill>
                  <a:srgbClr val="18073A"/>
                </a:solidFill>
              </a:endParaRPr>
            </a:p>
          </p:txBody>
        </p:sp>
        <p:sp>
          <p:nvSpPr>
            <p:cNvPr id="22" name="object 22"/>
            <p:cNvSpPr/>
            <p:nvPr/>
          </p:nvSpPr>
          <p:spPr>
            <a:xfrm flipH="1">
              <a:off x="1780598" y="3436611"/>
              <a:ext cx="45719" cy="517936"/>
            </a:xfrm>
            <a:custGeom>
              <a:avLst/>
              <a:gdLst/>
              <a:ahLst/>
              <a:cxnLst/>
              <a:rect l="l" t="t" r="r" b="b"/>
              <a:pathLst>
                <a:path h="1040129">
                  <a:moveTo>
                    <a:pt x="0" y="0"/>
                  </a:moveTo>
                  <a:lnTo>
                    <a:pt x="0" y="1040130"/>
                  </a:lnTo>
                </a:path>
              </a:pathLst>
            </a:custGeom>
            <a:ln w="28575">
              <a:solidFill>
                <a:srgbClr val="84A00E"/>
              </a:solidFill>
            </a:ln>
          </p:spPr>
          <p:txBody>
            <a:bodyPr wrap="square" lIns="0" tIns="0" rIns="0" bIns="0" rtlCol="0"/>
            <a:lstStyle/>
            <a:p>
              <a:endParaRPr sz="1798">
                <a:solidFill>
                  <a:srgbClr val="18073A"/>
                </a:solidFill>
              </a:endParaRPr>
            </a:p>
          </p:txBody>
        </p:sp>
        <p:sp>
          <p:nvSpPr>
            <p:cNvPr id="23" name="object 23"/>
            <p:cNvSpPr/>
            <p:nvPr/>
          </p:nvSpPr>
          <p:spPr>
            <a:xfrm>
              <a:off x="1771463" y="4412847"/>
              <a:ext cx="7613" cy="1027748"/>
            </a:xfrm>
            <a:custGeom>
              <a:avLst/>
              <a:gdLst/>
              <a:ahLst/>
              <a:cxnLst/>
              <a:rect l="l" t="t" r="r" b="b"/>
              <a:pathLst>
                <a:path w="7620" h="1028700">
                  <a:moveTo>
                    <a:pt x="0" y="0"/>
                  </a:moveTo>
                  <a:lnTo>
                    <a:pt x="7620" y="1028700"/>
                  </a:lnTo>
                </a:path>
              </a:pathLst>
            </a:custGeom>
            <a:ln w="28575">
              <a:solidFill>
                <a:srgbClr val="84A00E"/>
              </a:solidFill>
            </a:ln>
          </p:spPr>
          <p:txBody>
            <a:bodyPr wrap="square" lIns="0" tIns="0" rIns="0" bIns="0" rtlCol="0"/>
            <a:lstStyle/>
            <a:p>
              <a:endParaRPr sz="1798">
                <a:solidFill>
                  <a:srgbClr val="18073A"/>
                </a:solidFill>
              </a:endParaRPr>
            </a:p>
          </p:txBody>
        </p:sp>
        <p:sp>
          <p:nvSpPr>
            <p:cNvPr id="24" name="object 24"/>
            <p:cNvSpPr/>
            <p:nvPr/>
          </p:nvSpPr>
          <p:spPr>
            <a:xfrm>
              <a:off x="6524228" y="1911231"/>
              <a:ext cx="0" cy="525294"/>
            </a:xfrm>
            <a:custGeom>
              <a:avLst/>
              <a:gdLst/>
              <a:ahLst/>
              <a:cxnLst/>
              <a:rect l="l" t="t" r="r" b="b"/>
              <a:pathLst>
                <a:path h="525780">
                  <a:moveTo>
                    <a:pt x="0" y="0"/>
                  </a:moveTo>
                  <a:lnTo>
                    <a:pt x="0" y="525780"/>
                  </a:lnTo>
                </a:path>
              </a:pathLst>
            </a:custGeom>
            <a:ln w="28575">
              <a:solidFill>
                <a:srgbClr val="0000FF"/>
              </a:solidFill>
            </a:ln>
          </p:spPr>
          <p:txBody>
            <a:bodyPr wrap="square" lIns="0" tIns="0" rIns="0" bIns="0" rtlCol="0"/>
            <a:lstStyle/>
            <a:p>
              <a:endParaRPr sz="1798">
                <a:solidFill>
                  <a:srgbClr val="18073A"/>
                </a:solidFill>
              </a:endParaRPr>
            </a:p>
          </p:txBody>
        </p:sp>
        <p:sp>
          <p:nvSpPr>
            <p:cNvPr id="25" name="object 25"/>
            <p:cNvSpPr/>
            <p:nvPr/>
          </p:nvSpPr>
          <p:spPr>
            <a:xfrm>
              <a:off x="6519661" y="2850669"/>
              <a:ext cx="0" cy="881833"/>
            </a:xfrm>
            <a:custGeom>
              <a:avLst/>
              <a:gdLst/>
              <a:ahLst/>
              <a:cxnLst/>
              <a:rect l="l" t="t" r="r" b="b"/>
              <a:pathLst>
                <a:path h="882650">
                  <a:moveTo>
                    <a:pt x="0" y="0"/>
                  </a:moveTo>
                  <a:lnTo>
                    <a:pt x="0" y="882396"/>
                  </a:lnTo>
                </a:path>
              </a:pathLst>
            </a:custGeom>
            <a:ln w="28575">
              <a:solidFill>
                <a:srgbClr val="0000FF"/>
              </a:solidFill>
            </a:ln>
          </p:spPr>
          <p:txBody>
            <a:bodyPr wrap="square" lIns="0" tIns="0" rIns="0" bIns="0" rtlCol="0"/>
            <a:lstStyle/>
            <a:p>
              <a:endParaRPr sz="1798">
                <a:solidFill>
                  <a:srgbClr val="18073A"/>
                </a:solidFill>
              </a:endParaRPr>
            </a:p>
          </p:txBody>
        </p:sp>
        <p:sp>
          <p:nvSpPr>
            <p:cNvPr id="26" name="object 26"/>
            <p:cNvSpPr/>
            <p:nvPr/>
          </p:nvSpPr>
          <p:spPr>
            <a:xfrm>
              <a:off x="6524229" y="4350420"/>
              <a:ext cx="13323" cy="920533"/>
            </a:xfrm>
            <a:custGeom>
              <a:avLst/>
              <a:gdLst/>
              <a:ahLst/>
              <a:cxnLst/>
              <a:rect l="l" t="t" r="r" b="b"/>
              <a:pathLst>
                <a:path w="13335" h="921385">
                  <a:moveTo>
                    <a:pt x="0" y="0"/>
                  </a:moveTo>
                  <a:lnTo>
                    <a:pt x="12954" y="921258"/>
                  </a:lnTo>
                </a:path>
              </a:pathLst>
            </a:custGeom>
            <a:ln w="28575">
              <a:solidFill>
                <a:srgbClr val="FF0000"/>
              </a:solidFill>
            </a:ln>
          </p:spPr>
          <p:txBody>
            <a:bodyPr wrap="square" lIns="0" tIns="0" rIns="0" bIns="0" rtlCol="0"/>
            <a:lstStyle/>
            <a:p>
              <a:endParaRPr sz="1798">
                <a:solidFill>
                  <a:srgbClr val="18073A"/>
                </a:solidFill>
              </a:endParaRPr>
            </a:p>
          </p:txBody>
        </p:sp>
        <p:sp>
          <p:nvSpPr>
            <p:cNvPr id="27" name="object 27"/>
            <p:cNvSpPr/>
            <p:nvPr/>
          </p:nvSpPr>
          <p:spPr>
            <a:xfrm>
              <a:off x="1511100" y="5629397"/>
              <a:ext cx="2805372" cy="252495"/>
            </a:xfrm>
            <a:custGeom>
              <a:avLst/>
              <a:gdLst/>
              <a:ahLst/>
              <a:cxnLst/>
              <a:rect l="l" t="t" r="r" b="b"/>
              <a:pathLst>
                <a:path w="2807970" h="252729">
                  <a:moveTo>
                    <a:pt x="41910" y="0"/>
                  </a:moveTo>
                  <a:lnTo>
                    <a:pt x="25717" y="3226"/>
                  </a:lnTo>
                  <a:lnTo>
                    <a:pt x="12382" y="12096"/>
                  </a:lnTo>
                  <a:lnTo>
                    <a:pt x="3333" y="25396"/>
                  </a:lnTo>
                  <a:lnTo>
                    <a:pt x="0" y="41910"/>
                  </a:lnTo>
                  <a:lnTo>
                    <a:pt x="0" y="210311"/>
                  </a:lnTo>
                  <a:lnTo>
                    <a:pt x="3333" y="226504"/>
                  </a:lnTo>
                  <a:lnTo>
                    <a:pt x="12382" y="239839"/>
                  </a:lnTo>
                  <a:lnTo>
                    <a:pt x="25717" y="248888"/>
                  </a:lnTo>
                  <a:lnTo>
                    <a:pt x="41910" y="252222"/>
                  </a:lnTo>
                  <a:lnTo>
                    <a:pt x="2766060" y="252221"/>
                  </a:lnTo>
                  <a:lnTo>
                    <a:pt x="2782573" y="248888"/>
                  </a:lnTo>
                  <a:lnTo>
                    <a:pt x="2795873" y="239839"/>
                  </a:lnTo>
                  <a:lnTo>
                    <a:pt x="2804743" y="226504"/>
                  </a:lnTo>
                  <a:lnTo>
                    <a:pt x="2807970" y="210311"/>
                  </a:lnTo>
                  <a:lnTo>
                    <a:pt x="2807970" y="41909"/>
                  </a:lnTo>
                  <a:lnTo>
                    <a:pt x="2804743" y="25396"/>
                  </a:lnTo>
                  <a:lnTo>
                    <a:pt x="2795873" y="12096"/>
                  </a:lnTo>
                  <a:lnTo>
                    <a:pt x="2782573" y="3226"/>
                  </a:lnTo>
                  <a:lnTo>
                    <a:pt x="2766060" y="0"/>
                  </a:lnTo>
                  <a:lnTo>
                    <a:pt x="41910" y="0"/>
                  </a:lnTo>
                  <a:close/>
                </a:path>
              </a:pathLst>
            </a:custGeom>
            <a:ln w="28575">
              <a:solidFill>
                <a:srgbClr val="84A00E"/>
              </a:solidFill>
            </a:ln>
          </p:spPr>
          <p:txBody>
            <a:bodyPr wrap="square" lIns="0" tIns="0" rIns="0" bIns="0" rtlCol="0"/>
            <a:lstStyle/>
            <a:p>
              <a:endParaRPr sz="1798">
                <a:solidFill>
                  <a:srgbClr val="18073A"/>
                </a:solidFill>
              </a:endParaRPr>
            </a:p>
          </p:txBody>
        </p:sp>
        <p:sp>
          <p:nvSpPr>
            <p:cNvPr id="28" name="object 28"/>
            <p:cNvSpPr txBox="1"/>
            <p:nvPr/>
          </p:nvSpPr>
          <p:spPr>
            <a:xfrm>
              <a:off x="1829569" y="5656296"/>
              <a:ext cx="3713851" cy="745435"/>
            </a:xfrm>
            <a:prstGeom prst="rect">
              <a:avLst/>
            </a:prstGeom>
          </p:spPr>
          <p:txBody>
            <a:bodyPr vert="horz" wrap="square" lIns="0" tIns="12054" rIns="0" bIns="0" rtlCol="0">
              <a:spAutoFit/>
            </a:bodyPr>
            <a:lstStyle/>
            <a:p>
              <a:pPr marL="402862">
                <a:spcBef>
                  <a:spcPts val="95"/>
                </a:spcBef>
              </a:pPr>
              <a:r>
                <a:rPr sz="1099" b="1" dirty="0">
                  <a:solidFill>
                    <a:srgbClr val="85A00E"/>
                  </a:solidFill>
                  <a:latin typeface="Arial"/>
                  <a:cs typeface="Arial"/>
                </a:rPr>
                <a:t>Pro</a:t>
              </a:r>
              <a:r>
                <a:rPr lang="fr-FR" sz="1099" b="1" dirty="0">
                  <a:solidFill>
                    <a:srgbClr val="85A00E"/>
                  </a:solidFill>
                  <a:latin typeface="Arial"/>
                  <a:cs typeface="Arial"/>
                </a:rPr>
                <a:t>motion</a:t>
              </a:r>
              <a:r>
                <a:rPr sz="1099" b="1" spc="-35" dirty="0">
                  <a:solidFill>
                    <a:srgbClr val="85A00E"/>
                  </a:solidFill>
                  <a:latin typeface="Arial"/>
                  <a:cs typeface="Arial"/>
                </a:rPr>
                <a:t> </a:t>
              </a:r>
              <a:r>
                <a:rPr sz="1099" b="1" dirty="0">
                  <a:solidFill>
                    <a:srgbClr val="85A00E"/>
                  </a:solidFill>
                  <a:latin typeface="Arial"/>
                  <a:cs typeface="Arial"/>
                </a:rPr>
                <a:t>de</a:t>
              </a:r>
              <a:r>
                <a:rPr sz="1099" b="1" spc="-35" dirty="0">
                  <a:solidFill>
                    <a:srgbClr val="85A00E"/>
                  </a:solidFill>
                  <a:latin typeface="Arial"/>
                  <a:cs typeface="Arial"/>
                </a:rPr>
                <a:t> </a:t>
              </a:r>
              <a:r>
                <a:rPr sz="1099" b="1" spc="-10" dirty="0">
                  <a:solidFill>
                    <a:srgbClr val="85A00E"/>
                  </a:solidFill>
                  <a:latin typeface="Arial"/>
                  <a:cs typeface="Arial"/>
                </a:rPr>
                <a:t>profil</a:t>
              </a:r>
              <a:endParaRPr sz="1099" dirty="0">
                <a:solidFill>
                  <a:srgbClr val="18073A"/>
                </a:solidFill>
                <a:latin typeface="Arial"/>
                <a:cs typeface="Arial"/>
              </a:endParaRPr>
            </a:p>
            <a:p>
              <a:pPr marL="98336" marR="5075" indent="-95799">
                <a:spcBef>
                  <a:spcPts val="754"/>
                </a:spcBef>
                <a:buSzPct val="65000"/>
                <a:buFont typeface="Adobe Clean Han"/>
                <a:buChar char="■"/>
                <a:tabLst>
                  <a:tab pos="98336" algn="l"/>
                </a:tabLst>
              </a:pPr>
              <a:r>
                <a:rPr sz="999" dirty="0">
                  <a:solidFill>
                    <a:srgbClr val="18073A"/>
                  </a:solidFill>
                  <a:latin typeface="Arial"/>
                  <a:cs typeface="Arial"/>
                </a:rPr>
                <a:t>Cet</a:t>
              </a:r>
              <a:r>
                <a:rPr sz="999" spc="-25" dirty="0">
                  <a:solidFill>
                    <a:srgbClr val="18073A"/>
                  </a:solidFill>
                  <a:latin typeface="Arial"/>
                  <a:cs typeface="Arial"/>
                </a:rPr>
                <a:t> </a:t>
              </a:r>
              <a:r>
                <a:rPr sz="999" dirty="0">
                  <a:solidFill>
                    <a:srgbClr val="18073A"/>
                  </a:solidFill>
                  <a:latin typeface="Arial"/>
                  <a:cs typeface="Arial"/>
                </a:rPr>
                <a:t>acte</a:t>
              </a:r>
              <a:r>
                <a:rPr sz="999" spc="-15" dirty="0">
                  <a:solidFill>
                    <a:srgbClr val="18073A"/>
                  </a:solidFill>
                  <a:latin typeface="Arial"/>
                  <a:cs typeface="Arial"/>
                </a:rPr>
                <a:t> </a:t>
              </a:r>
              <a:r>
                <a:rPr sz="999" spc="-10" dirty="0">
                  <a:solidFill>
                    <a:srgbClr val="18073A"/>
                  </a:solidFill>
                  <a:latin typeface="Arial"/>
                  <a:cs typeface="Arial"/>
                </a:rPr>
                <a:t>d’intermédiation</a:t>
              </a:r>
              <a:r>
                <a:rPr sz="999" spc="-20" dirty="0">
                  <a:solidFill>
                    <a:srgbClr val="18073A"/>
                  </a:solidFill>
                  <a:latin typeface="Arial"/>
                  <a:cs typeface="Arial"/>
                </a:rPr>
                <a:t> </a:t>
              </a:r>
              <a:r>
                <a:rPr sz="999" dirty="0">
                  <a:solidFill>
                    <a:srgbClr val="18073A"/>
                  </a:solidFill>
                  <a:latin typeface="Arial"/>
                  <a:cs typeface="Arial"/>
                </a:rPr>
                <a:t>est</a:t>
              </a:r>
              <a:r>
                <a:rPr sz="999" spc="-20" dirty="0">
                  <a:solidFill>
                    <a:srgbClr val="18073A"/>
                  </a:solidFill>
                  <a:latin typeface="Arial"/>
                  <a:cs typeface="Arial"/>
                </a:rPr>
                <a:t> </a:t>
              </a:r>
              <a:r>
                <a:rPr sz="999" dirty="0">
                  <a:solidFill>
                    <a:srgbClr val="18073A"/>
                  </a:solidFill>
                  <a:latin typeface="Arial"/>
                  <a:cs typeface="Arial"/>
                </a:rPr>
                <a:t>réalisé</a:t>
              </a:r>
              <a:r>
                <a:rPr sz="999" spc="-20" dirty="0">
                  <a:solidFill>
                    <a:srgbClr val="18073A"/>
                  </a:solidFill>
                  <a:latin typeface="Arial"/>
                  <a:cs typeface="Arial"/>
                </a:rPr>
                <a:t> </a:t>
              </a:r>
              <a:r>
                <a:rPr sz="999" dirty="0">
                  <a:solidFill>
                    <a:srgbClr val="18073A"/>
                  </a:solidFill>
                  <a:latin typeface="Arial"/>
                  <a:cs typeface="Arial"/>
                </a:rPr>
                <a:t>dans</a:t>
              </a:r>
              <a:r>
                <a:rPr sz="999" spc="-10" dirty="0">
                  <a:solidFill>
                    <a:srgbClr val="18073A"/>
                  </a:solidFill>
                  <a:latin typeface="Arial"/>
                  <a:cs typeface="Arial"/>
                </a:rPr>
                <a:t> </a:t>
              </a:r>
              <a:r>
                <a:rPr sz="999" dirty="0">
                  <a:solidFill>
                    <a:srgbClr val="18073A"/>
                  </a:solidFill>
                  <a:latin typeface="Arial"/>
                  <a:cs typeface="Arial"/>
                </a:rPr>
                <a:t>le</a:t>
              </a:r>
              <a:r>
                <a:rPr sz="999" spc="-10" dirty="0">
                  <a:solidFill>
                    <a:srgbClr val="18073A"/>
                  </a:solidFill>
                  <a:latin typeface="Arial"/>
                  <a:cs typeface="Arial"/>
                </a:rPr>
                <a:t> </a:t>
              </a:r>
              <a:r>
                <a:rPr sz="999" dirty="0">
                  <a:solidFill>
                    <a:srgbClr val="18073A"/>
                  </a:solidFill>
                  <a:latin typeface="Arial"/>
                  <a:cs typeface="Arial"/>
                </a:rPr>
                <a:t>cadre</a:t>
              </a:r>
              <a:r>
                <a:rPr sz="999" spc="-20" dirty="0">
                  <a:solidFill>
                    <a:srgbClr val="18073A"/>
                  </a:solidFill>
                  <a:latin typeface="Arial"/>
                  <a:cs typeface="Arial"/>
                </a:rPr>
                <a:t> d’une </a:t>
              </a:r>
              <a:r>
                <a:rPr sz="999" dirty="0">
                  <a:solidFill>
                    <a:srgbClr val="18073A"/>
                  </a:solidFill>
                  <a:latin typeface="Arial"/>
                  <a:cs typeface="Arial"/>
                </a:rPr>
                <a:t>démarche</a:t>
              </a:r>
              <a:r>
                <a:rPr sz="999" spc="-35" dirty="0">
                  <a:solidFill>
                    <a:srgbClr val="18073A"/>
                  </a:solidFill>
                  <a:latin typeface="Arial"/>
                  <a:cs typeface="Arial"/>
                </a:rPr>
                <a:t> </a:t>
              </a:r>
              <a:r>
                <a:rPr sz="999" dirty="0">
                  <a:solidFill>
                    <a:srgbClr val="18073A"/>
                  </a:solidFill>
                  <a:latin typeface="Arial"/>
                  <a:cs typeface="Arial"/>
                </a:rPr>
                <a:t>de</a:t>
              </a:r>
              <a:r>
                <a:rPr sz="999" spc="-25" dirty="0">
                  <a:solidFill>
                    <a:srgbClr val="18073A"/>
                  </a:solidFill>
                  <a:latin typeface="Arial"/>
                  <a:cs typeface="Arial"/>
                </a:rPr>
                <a:t> </a:t>
              </a:r>
              <a:r>
                <a:rPr sz="999" dirty="0">
                  <a:solidFill>
                    <a:srgbClr val="18073A"/>
                  </a:solidFill>
                  <a:latin typeface="Arial"/>
                  <a:cs typeface="Arial"/>
                </a:rPr>
                <a:t>prospection</a:t>
              </a:r>
              <a:r>
                <a:rPr sz="999" spc="-30" dirty="0">
                  <a:solidFill>
                    <a:srgbClr val="18073A"/>
                  </a:solidFill>
                  <a:latin typeface="Arial"/>
                  <a:cs typeface="Arial"/>
                </a:rPr>
                <a:t> </a:t>
              </a:r>
              <a:r>
                <a:rPr sz="999" dirty="0">
                  <a:solidFill>
                    <a:srgbClr val="18073A"/>
                  </a:solidFill>
                  <a:latin typeface="Arial"/>
                  <a:cs typeface="Arial"/>
                </a:rPr>
                <a:t>ciblée:</a:t>
              </a:r>
              <a:r>
                <a:rPr sz="999" spc="-25" dirty="0">
                  <a:solidFill>
                    <a:srgbClr val="18073A"/>
                  </a:solidFill>
                  <a:latin typeface="Arial"/>
                  <a:cs typeface="Arial"/>
                </a:rPr>
                <a:t> </a:t>
              </a:r>
              <a:r>
                <a:rPr sz="999" dirty="0">
                  <a:solidFill>
                    <a:srgbClr val="18073A"/>
                  </a:solidFill>
                  <a:latin typeface="Arial"/>
                  <a:cs typeface="Arial"/>
                </a:rPr>
                <a:t>le</a:t>
              </a:r>
              <a:r>
                <a:rPr sz="999" spc="-20" dirty="0">
                  <a:solidFill>
                    <a:srgbClr val="18073A"/>
                  </a:solidFill>
                  <a:latin typeface="Arial"/>
                  <a:cs typeface="Arial"/>
                </a:rPr>
                <a:t> </a:t>
              </a:r>
              <a:r>
                <a:rPr sz="999" dirty="0">
                  <a:solidFill>
                    <a:srgbClr val="18073A"/>
                  </a:solidFill>
                  <a:latin typeface="Arial"/>
                  <a:cs typeface="Arial"/>
                </a:rPr>
                <a:t>conseiller</a:t>
              </a:r>
              <a:r>
                <a:rPr sz="999" spc="-25" dirty="0">
                  <a:solidFill>
                    <a:srgbClr val="18073A"/>
                  </a:solidFill>
                  <a:latin typeface="Arial"/>
                  <a:cs typeface="Arial"/>
                </a:rPr>
                <a:t> </a:t>
              </a:r>
              <a:r>
                <a:rPr sz="999" dirty="0">
                  <a:solidFill>
                    <a:srgbClr val="18073A"/>
                  </a:solidFill>
                  <a:latin typeface="Arial"/>
                  <a:cs typeface="Arial"/>
                </a:rPr>
                <a:t>propose</a:t>
              </a:r>
              <a:r>
                <a:rPr sz="999" spc="-30" dirty="0">
                  <a:solidFill>
                    <a:srgbClr val="18073A"/>
                  </a:solidFill>
                  <a:latin typeface="Arial"/>
                  <a:cs typeface="Arial"/>
                </a:rPr>
                <a:t> </a:t>
              </a:r>
              <a:r>
                <a:rPr sz="999" dirty="0">
                  <a:solidFill>
                    <a:srgbClr val="18073A"/>
                  </a:solidFill>
                  <a:latin typeface="Arial"/>
                  <a:cs typeface="Arial"/>
                </a:rPr>
                <a:t>un</a:t>
              </a:r>
              <a:r>
                <a:rPr sz="999" spc="-30" dirty="0">
                  <a:solidFill>
                    <a:srgbClr val="18073A"/>
                  </a:solidFill>
                  <a:latin typeface="Arial"/>
                  <a:cs typeface="Arial"/>
                </a:rPr>
                <a:t> </a:t>
              </a:r>
              <a:r>
                <a:rPr sz="999" dirty="0">
                  <a:solidFill>
                    <a:srgbClr val="18073A"/>
                  </a:solidFill>
                  <a:latin typeface="Arial"/>
                  <a:cs typeface="Arial"/>
                </a:rPr>
                <a:t>profil</a:t>
              </a:r>
              <a:r>
                <a:rPr sz="999" spc="-30" dirty="0">
                  <a:solidFill>
                    <a:srgbClr val="18073A"/>
                  </a:solidFill>
                  <a:latin typeface="Arial"/>
                  <a:cs typeface="Arial"/>
                </a:rPr>
                <a:t> </a:t>
              </a:r>
              <a:r>
                <a:rPr sz="999" spc="-50" dirty="0">
                  <a:solidFill>
                    <a:srgbClr val="18073A"/>
                  </a:solidFill>
                  <a:latin typeface="Arial"/>
                  <a:cs typeface="Arial"/>
                </a:rPr>
                <a:t>à </a:t>
              </a:r>
              <a:r>
                <a:rPr sz="999" dirty="0">
                  <a:solidFill>
                    <a:srgbClr val="18073A"/>
                  </a:solidFill>
                  <a:latin typeface="Arial"/>
                  <a:cs typeface="Arial"/>
                </a:rPr>
                <a:t>un</a:t>
              </a:r>
              <a:r>
                <a:rPr sz="999" spc="-40" dirty="0">
                  <a:solidFill>
                    <a:srgbClr val="18073A"/>
                  </a:solidFill>
                  <a:latin typeface="Arial"/>
                  <a:cs typeface="Arial"/>
                </a:rPr>
                <a:t> </a:t>
              </a:r>
              <a:r>
                <a:rPr sz="999" dirty="0">
                  <a:solidFill>
                    <a:srgbClr val="18073A"/>
                  </a:solidFill>
                  <a:latin typeface="Arial"/>
                  <a:cs typeface="Arial"/>
                </a:rPr>
                <a:t>employeur</a:t>
              </a:r>
              <a:r>
                <a:rPr sz="999" spc="-25" dirty="0">
                  <a:solidFill>
                    <a:srgbClr val="18073A"/>
                  </a:solidFill>
                  <a:latin typeface="Arial"/>
                  <a:cs typeface="Arial"/>
                </a:rPr>
                <a:t> </a:t>
              </a:r>
              <a:r>
                <a:rPr sz="999" b="1" u="sng" dirty="0">
                  <a:solidFill>
                    <a:srgbClr val="18073A"/>
                  </a:solidFill>
                  <a:uFill>
                    <a:solidFill>
                      <a:srgbClr val="000000"/>
                    </a:solidFill>
                  </a:uFill>
                  <a:latin typeface="Arial"/>
                  <a:cs typeface="Arial"/>
                </a:rPr>
                <a:t>en</a:t>
              </a:r>
              <a:r>
                <a:rPr sz="999" b="1" u="sng" spc="-30" dirty="0">
                  <a:solidFill>
                    <a:srgbClr val="18073A"/>
                  </a:solidFill>
                  <a:uFill>
                    <a:solidFill>
                      <a:srgbClr val="000000"/>
                    </a:solidFill>
                  </a:uFill>
                  <a:latin typeface="Arial"/>
                  <a:cs typeface="Arial"/>
                </a:rPr>
                <a:t> </a:t>
              </a:r>
              <a:r>
                <a:rPr sz="999" b="1" u="sng" dirty="0">
                  <a:solidFill>
                    <a:srgbClr val="18073A"/>
                  </a:solidFill>
                  <a:uFill>
                    <a:solidFill>
                      <a:srgbClr val="000000"/>
                    </a:solidFill>
                  </a:uFill>
                  <a:latin typeface="Arial"/>
                  <a:cs typeface="Arial"/>
                </a:rPr>
                <a:t>dehors</a:t>
              </a:r>
              <a:r>
                <a:rPr sz="999" b="1" u="sng" spc="-30" dirty="0">
                  <a:solidFill>
                    <a:srgbClr val="18073A"/>
                  </a:solidFill>
                  <a:uFill>
                    <a:solidFill>
                      <a:srgbClr val="000000"/>
                    </a:solidFill>
                  </a:uFill>
                  <a:latin typeface="Arial"/>
                  <a:cs typeface="Arial"/>
                </a:rPr>
                <a:t> </a:t>
              </a:r>
              <a:r>
                <a:rPr sz="999" b="1" u="sng" dirty="0">
                  <a:solidFill>
                    <a:srgbClr val="18073A"/>
                  </a:solidFill>
                  <a:uFill>
                    <a:solidFill>
                      <a:srgbClr val="000000"/>
                    </a:solidFill>
                  </a:uFill>
                  <a:latin typeface="Arial"/>
                  <a:cs typeface="Arial"/>
                </a:rPr>
                <a:t>d’une</a:t>
              </a:r>
              <a:r>
                <a:rPr sz="999" b="1" u="sng" spc="-30" dirty="0">
                  <a:solidFill>
                    <a:srgbClr val="18073A"/>
                  </a:solidFill>
                  <a:uFill>
                    <a:solidFill>
                      <a:srgbClr val="000000"/>
                    </a:solidFill>
                  </a:uFill>
                  <a:latin typeface="Arial"/>
                  <a:cs typeface="Arial"/>
                </a:rPr>
                <a:t> </a:t>
              </a:r>
              <a:r>
                <a:rPr sz="999" b="1" u="sng" dirty="0" err="1">
                  <a:solidFill>
                    <a:srgbClr val="18073A"/>
                  </a:solidFill>
                  <a:uFill>
                    <a:solidFill>
                      <a:srgbClr val="000000"/>
                    </a:solidFill>
                  </a:uFill>
                  <a:latin typeface="Arial"/>
                  <a:cs typeface="Arial"/>
                </a:rPr>
                <a:t>offre</a:t>
              </a:r>
              <a:r>
                <a:rPr sz="999" b="1" u="sng" spc="-30" dirty="0">
                  <a:solidFill>
                    <a:srgbClr val="18073A"/>
                  </a:solidFill>
                  <a:uFill>
                    <a:solidFill>
                      <a:srgbClr val="000000"/>
                    </a:solidFill>
                  </a:uFill>
                  <a:latin typeface="Arial"/>
                  <a:cs typeface="Arial"/>
                </a:rPr>
                <a:t> </a:t>
              </a:r>
              <a:r>
                <a:rPr sz="999" b="1" u="sng" spc="-10" dirty="0" err="1">
                  <a:solidFill>
                    <a:srgbClr val="18073A"/>
                  </a:solidFill>
                  <a:uFill>
                    <a:solidFill>
                      <a:srgbClr val="000000"/>
                    </a:solidFill>
                  </a:uFill>
                  <a:latin typeface="Arial"/>
                  <a:cs typeface="Arial"/>
                </a:rPr>
                <a:t>d’emploi</a:t>
              </a:r>
              <a:endParaRPr sz="999" dirty="0">
                <a:solidFill>
                  <a:srgbClr val="18073A"/>
                </a:solidFill>
                <a:latin typeface="Arial"/>
                <a:cs typeface="Arial"/>
              </a:endParaRPr>
            </a:p>
          </p:txBody>
        </p:sp>
        <p:sp>
          <p:nvSpPr>
            <p:cNvPr id="29" name="object 29"/>
            <p:cNvSpPr/>
            <p:nvPr/>
          </p:nvSpPr>
          <p:spPr>
            <a:xfrm>
              <a:off x="1767657" y="5894327"/>
              <a:ext cx="0" cy="661058"/>
            </a:xfrm>
            <a:custGeom>
              <a:avLst/>
              <a:gdLst/>
              <a:ahLst/>
              <a:cxnLst/>
              <a:rect l="l" t="t" r="r" b="b"/>
              <a:pathLst>
                <a:path h="661670">
                  <a:moveTo>
                    <a:pt x="0" y="0"/>
                  </a:moveTo>
                  <a:lnTo>
                    <a:pt x="0" y="661416"/>
                  </a:lnTo>
                </a:path>
              </a:pathLst>
            </a:custGeom>
            <a:ln w="28575">
              <a:solidFill>
                <a:srgbClr val="84A00E"/>
              </a:solidFill>
            </a:ln>
          </p:spPr>
          <p:txBody>
            <a:bodyPr wrap="square" lIns="0" tIns="0" rIns="0" bIns="0" rtlCol="0"/>
            <a:lstStyle/>
            <a:p>
              <a:endParaRPr sz="1798">
                <a:solidFill>
                  <a:srgbClr val="18073A"/>
                </a:solidFill>
              </a:endParaRPr>
            </a:p>
          </p:txBody>
        </p:sp>
      </p:grpSp>
      <p:sp>
        <p:nvSpPr>
          <p:cNvPr id="32" name="Espace réservé du numéro de diapositive 1"/>
          <p:cNvSpPr>
            <a:spLocks noGrp="1"/>
          </p:cNvSpPr>
          <p:nvPr>
            <p:ph type="sldNum" sz="quarter" idx="12"/>
          </p:nvPr>
        </p:nvSpPr>
        <p:spPr>
          <a:xfrm>
            <a:off x="134504" y="6588000"/>
            <a:ext cx="838200" cy="187027"/>
          </a:xfrm>
        </p:spPr>
        <p:txBody>
          <a:bodyPr/>
          <a:lstStyle/>
          <a:p>
            <a:r>
              <a:rPr lang="fr-FR" dirty="0">
                <a:solidFill>
                  <a:srgbClr val="FFFFFF"/>
                </a:solidFill>
              </a:rPr>
              <a:t>39</a:t>
            </a:r>
          </a:p>
        </p:txBody>
      </p:sp>
      <p:sp>
        <p:nvSpPr>
          <p:cNvPr id="46" name="ZoneTexte 45"/>
          <p:cNvSpPr txBox="1"/>
          <p:nvPr/>
        </p:nvSpPr>
        <p:spPr>
          <a:xfrm>
            <a:off x="6046410" y="6318470"/>
            <a:ext cx="3093347" cy="369332"/>
          </a:xfrm>
          <a:prstGeom prst="rect">
            <a:avLst/>
          </a:prstGeom>
          <a:noFill/>
        </p:spPr>
        <p:txBody>
          <a:bodyPr wrap="none" rtlCol="0">
            <a:spAutoFit/>
          </a:bodyPr>
          <a:lstStyle/>
          <a:p>
            <a:r>
              <a:rPr lang="fr-FR" dirty="0"/>
              <a:t>Décembre 2023 – post M11-23</a:t>
            </a:r>
          </a:p>
        </p:txBody>
      </p:sp>
    </p:spTree>
    <p:extLst>
      <p:ext uri="{BB962C8B-B14F-4D97-AF65-F5344CB8AC3E}">
        <p14:creationId xmlns:p14="http://schemas.microsoft.com/office/powerpoint/2010/main" val="2116253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 name="Image 29"/>
          <p:cNvPicPr>
            <a:picLocks noChangeAspect="1"/>
          </p:cNvPicPr>
          <p:nvPr/>
        </p:nvPicPr>
        <p:blipFill>
          <a:blip r:embed="rId2"/>
          <a:stretch>
            <a:fillRect/>
          </a:stretch>
        </p:blipFill>
        <p:spPr>
          <a:xfrm>
            <a:off x="837965" y="380486"/>
            <a:ext cx="9144470" cy="615982"/>
          </a:xfrm>
          <a:prstGeom prst="rect">
            <a:avLst/>
          </a:prstGeom>
        </p:spPr>
      </p:pic>
      <p:grpSp>
        <p:nvGrpSpPr>
          <p:cNvPr id="31" name="Groupe 30"/>
          <p:cNvGrpSpPr/>
          <p:nvPr/>
        </p:nvGrpSpPr>
        <p:grpSpPr>
          <a:xfrm>
            <a:off x="1149804" y="1275141"/>
            <a:ext cx="7710941" cy="5061183"/>
            <a:chOff x="1526163" y="1494202"/>
            <a:chExt cx="7710941" cy="5061183"/>
          </a:xfrm>
        </p:grpSpPr>
        <p:sp>
          <p:nvSpPr>
            <p:cNvPr id="4" name="object 4"/>
            <p:cNvSpPr/>
            <p:nvPr/>
          </p:nvSpPr>
          <p:spPr>
            <a:xfrm>
              <a:off x="1526163" y="1494202"/>
              <a:ext cx="2805372" cy="252495"/>
            </a:xfrm>
            <a:custGeom>
              <a:avLst/>
              <a:gdLst/>
              <a:ahLst/>
              <a:cxnLst/>
              <a:rect l="l" t="t" r="r" b="b"/>
              <a:pathLst>
                <a:path w="2807970" h="252730">
                  <a:moveTo>
                    <a:pt x="41910" y="0"/>
                  </a:moveTo>
                  <a:lnTo>
                    <a:pt x="25717" y="3333"/>
                  </a:lnTo>
                  <a:lnTo>
                    <a:pt x="12382" y="12382"/>
                  </a:lnTo>
                  <a:lnTo>
                    <a:pt x="3333" y="25717"/>
                  </a:lnTo>
                  <a:lnTo>
                    <a:pt x="0" y="41910"/>
                  </a:lnTo>
                  <a:lnTo>
                    <a:pt x="0" y="210311"/>
                  </a:lnTo>
                  <a:lnTo>
                    <a:pt x="3333" y="226825"/>
                  </a:lnTo>
                  <a:lnTo>
                    <a:pt x="12382" y="240125"/>
                  </a:lnTo>
                  <a:lnTo>
                    <a:pt x="25717" y="248995"/>
                  </a:lnTo>
                  <a:lnTo>
                    <a:pt x="41910" y="252222"/>
                  </a:lnTo>
                  <a:lnTo>
                    <a:pt x="2766060" y="252221"/>
                  </a:lnTo>
                  <a:lnTo>
                    <a:pt x="2782573" y="248995"/>
                  </a:lnTo>
                  <a:lnTo>
                    <a:pt x="2795873" y="240125"/>
                  </a:lnTo>
                  <a:lnTo>
                    <a:pt x="2804743" y="226825"/>
                  </a:lnTo>
                  <a:lnTo>
                    <a:pt x="2807970" y="210311"/>
                  </a:lnTo>
                  <a:lnTo>
                    <a:pt x="2807970" y="41909"/>
                  </a:lnTo>
                  <a:lnTo>
                    <a:pt x="2804743" y="25717"/>
                  </a:lnTo>
                  <a:lnTo>
                    <a:pt x="2795873" y="12382"/>
                  </a:lnTo>
                  <a:lnTo>
                    <a:pt x="2782573" y="3333"/>
                  </a:lnTo>
                  <a:lnTo>
                    <a:pt x="2766060" y="0"/>
                  </a:lnTo>
                  <a:lnTo>
                    <a:pt x="41910" y="0"/>
                  </a:lnTo>
                  <a:close/>
                </a:path>
              </a:pathLst>
            </a:custGeom>
            <a:ln w="28575">
              <a:solidFill>
                <a:srgbClr val="84A00E"/>
              </a:solidFill>
            </a:ln>
          </p:spPr>
          <p:txBody>
            <a:bodyPr wrap="square" lIns="0" tIns="0" rIns="0" bIns="0" rtlCol="0"/>
            <a:lstStyle/>
            <a:p>
              <a:endParaRPr sz="1798">
                <a:solidFill>
                  <a:srgbClr val="18073A"/>
                </a:solidFill>
              </a:endParaRPr>
            </a:p>
          </p:txBody>
        </p:sp>
        <p:sp>
          <p:nvSpPr>
            <p:cNvPr id="5" name="object 5"/>
            <p:cNvSpPr txBox="1"/>
            <p:nvPr/>
          </p:nvSpPr>
          <p:spPr>
            <a:xfrm>
              <a:off x="1703327" y="1505417"/>
              <a:ext cx="2613145" cy="363293"/>
            </a:xfrm>
            <a:prstGeom prst="rect">
              <a:avLst/>
            </a:prstGeom>
          </p:spPr>
          <p:txBody>
            <a:bodyPr vert="horz" wrap="square" lIns="0" tIns="12054" rIns="0" bIns="0" rtlCol="0">
              <a:spAutoFit/>
            </a:bodyPr>
            <a:lstStyle/>
            <a:p>
              <a:pPr marL="12689">
                <a:spcBef>
                  <a:spcPts val="95"/>
                </a:spcBef>
              </a:pPr>
              <a:r>
                <a:rPr sz="1099" b="1" dirty="0">
                  <a:solidFill>
                    <a:srgbClr val="85A00E"/>
                  </a:solidFill>
                  <a:latin typeface="Arial"/>
                  <a:cs typeface="Arial"/>
                </a:rPr>
                <a:t>Proposition</a:t>
              </a:r>
              <a:r>
                <a:rPr sz="1099" b="1" spc="-35" dirty="0">
                  <a:solidFill>
                    <a:srgbClr val="85A00E"/>
                  </a:solidFill>
                  <a:latin typeface="Arial"/>
                  <a:cs typeface="Arial"/>
                </a:rPr>
                <a:t> </a:t>
              </a:r>
              <a:r>
                <a:rPr sz="1099" b="1" dirty="0">
                  <a:solidFill>
                    <a:srgbClr val="85A00E"/>
                  </a:solidFill>
                  <a:latin typeface="Arial"/>
                  <a:cs typeface="Arial"/>
                </a:rPr>
                <a:t>d’offre</a:t>
              </a:r>
              <a:r>
                <a:rPr sz="1099" b="1" spc="-30" dirty="0">
                  <a:solidFill>
                    <a:srgbClr val="85A00E"/>
                  </a:solidFill>
                  <a:latin typeface="Arial"/>
                  <a:cs typeface="Arial"/>
                </a:rPr>
                <a:t> </a:t>
              </a:r>
              <a:r>
                <a:rPr sz="1099" b="1" dirty="0" err="1">
                  <a:solidFill>
                    <a:srgbClr val="85A00E"/>
                  </a:solidFill>
                  <a:latin typeface="Arial"/>
                  <a:cs typeface="Arial"/>
                </a:rPr>
                <a:t>d’origine</a:t>
              </a:r>
              <a:r>
                <a:rPr sz="1099" b="1" spc="-35" dirty="0">
                  <a:solidFill>
                    <a:srgbClr val="85A00E"/>
                  </a:solidFill>
                  <a:latin typeface="Arial"/>
                  <a:cs typeface="Arial"/>
                </a:rPr>
                <a:t> </a:t>
              </a:r>
              <a:r>
                <a:rPr lang="fr-FR" sz="1099" b="1" spc="-35" dirty="0">
                  <a:solidFill>
                    <a:srgbClr val="85A00E"/>
                  </a:solidFill>
                  <a:latin typeface="Arial"/>
                  <a:cs typeface="Arial"/>
                </a:rPr>
                <a:t> </a:t>
              </a:r>
              <a:r>
                <a:rPr sz="1099" b="1" spc="-10" dirty="0" err="1">
                  <a:solidFill>
                    <a:srgbClr val="85A00E"/>
                  </a:solidFill>
                  <a:latin typeface="Arial"/>
                  <a:cs typeface="Arial"/>
                </a:rPr>
                <a:t>Conseiller</a:t>
              </a:r>
              <a:endParaRPr lang="fr-FR" sz="1099" b="1" spc="-10" dirty="0">
                <a:solidFill>
                  <a:srgbClr val="85A00E"/>
                </a:solidFill>
                <a:latin typeface="Arial"/>
                <a:cs typeface="Arial"/>
              </a:endParaRPr>
            </a:p>
            <a:p>
              <a:pPr marL="12689">
                <a:spcBef>
                  <a:spcPts val="95"/>
                </a:spcBef>
              </a:pPr>
              <a:endParaRPr sz="1099" dirty="0">
                <a:solidFill>
                  <a:srgbClr val="18073A"/>
                </a:solidFill>
                <a:latin typeface="Arial"/>
                <a:cs typeface="Arial"/>
              </a:endParaRPr>
            </a:p>
          </p:txBody>
        </p:sp>
        <p:sp>
          <p:nvSpPr>
            <p:cNvPr id="6" name="object 6"/>
            <p:cNvSpPr/>
            <p:nvPr/>
          </p:nvSpPr>
          <p:spPr>
            <a:xfrm>
              <a:off x="6323246" y="1518085"/>
              <a:ext cx="2913857" cy="253131"/>
            </a:xfrm>
            <a:custGeom>
              <a:avLst/>
              <a:gdLst/>
              <a:ahLst/>
              <a:cxnLst/>
              <a:rect l="l" t="t" r="r" b="b"/>
              <a:pathLst>
                <a:path w="2916554" h="253364">
                  <a:moveTo>
                    <a:pt x="41910" y="0"/>
                  </a:moveTo>
                  <a:lnTo>
                    <a:pt x="25717" y="3345"/>
                  </a:lnTo>
                  <a:lnTo>
                    <a:pt x="12382" y="12477"/>
                  </a:lnTo>
                  <a:lnTo>
                    <a:pt x="3333" y="26038"/>
                  </a:lnTo>
                  <a:lnTo>
                    <a:pt x="0" y="42672"/>
                  </a:lnTo>
                  <a:lnTo>
                    <a:pt x="0" y="211074"/>
                  </a:lnTo>
                  <a:lnTo>
                    <a:pt x="3333" y="227266"/>
                  </a:lnTo>
                  <a:lnTo>
                    <a:pt x="12382" y="240601"/>
                  </a:lnTo>
                  <a:lnTo>
                    <a:pt x="25717" y="249650"/>
                  </a:lnTo>
                  <a:lnTo>
                    <a:pt x="41910" y="252984"/>
                  </a:lnTo>
                  <a:lnTo>
                    <a:pt x="2874264" y="252983"/>
                  </a:lnTo>
                  <a:lnTo>
                    <a:pt x="2890456" y="249650"/>
                  </a:lnTo>
                  <a:lnTo>
                    <a:pt x="2903791" y="240601"/>
                  </a:lnTo>
                  <a:lnTo>
                    <a:pt x="2912840" y="227266"/>
                  </a:lnTo>
                  <a:lnTo>
                    <a:pt x="2916174" y="211073"/>
                  </a:lnTo>
                  <a:lnTo>
                    <a:pt x="2916174" y="42671"/>
                  </a:lnTo>
                  <a:lnTo>
                    <a:pt x="2912840" y="26038"/>
                  </a:lnTo>
                  <a:lnTo>
                    <a:pt x="2903791" y="12477"/>
                  </a:lnTo>
                  <a:lnTo>
                    <a:pt x="2890456" y="3345"/>
                  </a:lnTo>
                  <a:lnTo>
                    <a:pt x="2874264" y="0"/>
                  </a:lnTo>
                  <a:lnTo>
                    <a:pt x="41910" y="0"/>
                  </a:lnTo>
                  <a:close/>
                </a:path>
              </a:pathLst>
            </a:custGeom>
            <a:ln w="28575">
              <a:solidFill>
                <a:srgbClr val="0000FF"/>
              </a:solidFill>
            </a:ln>
          </p:spPr>
          <p:txBody>
            <a:bodyPr wrap="square" lIns="0" tIns="0" rIns="0" bIns="0" rtlCol="0"/>
            <a:lstStyle/>
            <a:p>
              <a:endParaRPr sz="1798">
                <a:solidFill>
                  <a:srgbClr val="18073A"/>
                </a:solidFill>
              </a:endParaRPr>
            </a:p>
          </p:txBody>
        </p:sp>
        <p:sp>
          <p:nvSpPr>
            <p:cNvPr id="7" name="object 7"/>
            <p:cNvSpPr txBox="1"/>
            <p:nvPr/>
          </p:nvSpPr>
          <p:spPr>
            <a:xfrm>
              <a:off x="6451079" y="1551952"/>
              <a:ext cx="2658189" cy="181164"/>
            </a:xfrm>
            <a:prstGeom prst="rect">
              <a:avLst/>
            </a:prstGeom>
          </p:spPr>
          <p:txBody>
            <a:bodyPr vert="horz" wrap="square" lIns="0" tIns="12054" rIns="0" bIns="0" rtlCol="0">
              <a:spAutoFit/>
            </a:bodyPr>
            <a:lstStyle/>
            <a:p>
              <a:pPr marL="12689">
                <a:spcBef>
                  <a:spcPts val="95"/>
                </a:spcBef>
              </a:pPr>
              <a:r>
                <a:rPr sz="1099" b="1" dirty="0">
                  <a:solidFill>
                    <a:srgbClr val="3333FF"/>
                  </a:solidFill>
                  <a:latin typeface="Arial"/>
                  <a:cs typeface="Arial"/>
                </a:rPr>
                <a:t>Proposition</a:t>
              </a:r>
              <a:r>
                <a:rPr sz="1099" b="1" spc="-35" dirty="0">
                  <a:solidFill>
                    <a:srgbClr val="3333FF"/>
                  </a:solidFill>
                  <a:latin typeface="Arial"/>
                  <a:cs typeface="Arial"/>
                </a:rPr>
                <a:t> </a:t>
              </a:r>
              <a:r>
                <a:rPr sz="1099" b="1" dirty="0">
                  <a:solidFill>
                    <a:srgbClr val="3333FF"/>
                  </a:solidFill>
                  <a:latin typeface="Arial"/>
                  <a:cs typeface="Arial"/>
                </a:rPr>
                <a:t>d’offre</a:t>
              </a:r>
              <a:r>
                <a:rPr sz="1099" b="1" spc="-30" dirty="0">
                  <a:solidFill>
                    <a:srgbClr val="3333FF"/>
                  </a:solidFill>
                  <a:latin typeface="Arial"/>
                  <a:cs typeface="Arial"/>
                </a:rPr>
                <a:t> </a:t>
              </a:r>
              <a:r>
                <a:rPr sz="1099" b="1" dirty="0">
                  <a:solidFill>
                    <a:srgbClr val="3333FF"/>
                  </a:solidFill>
                  <a:latin typeface="Arial"/>
                  <a:cs typeface="Arial"/>
                </a:rPr>
                <a:t>d’origine</a:t>
              </a:r>
              <a:r>
                <a:rPr sz="1099" b="1" spc="-35" dirty="0">
                  <a:solidFill>
                    <a:srgbClr val="3333FF"/>
                  </a:solidFill>
                  <a:latin typeface="Arial"/>
                  <a:cs typeface="Arial"/>
                </a:rPr>
                <a:t> </a:t>
              </a:r>
              <a:r>
                <a:rPr sz="1099" b="1" spc="-10" dirty="0">
                  <a:solidFill>
                    <a:srgbClr val="3333FF"/>
                  </a:solidFill>
                  <a:latin typeface="Arial"/>
                  <a:cs typeface="Arial"/>
                </a:rPr>
                <a:t>Employeur</a:t>
              </a:r>
              <a:endParaRPr sz="1099" dirty="0">
                <a:solidFill>
                  <a:srgbClr val="18073A"/>
                </a:solidFill>
                <a:latin typeface="Arial"/>
                <a:cs typeface="Arial"/>
              </a:endParaRPr>
            </a:p>
          </p:txBody>
        </p:sp>
        <p:sp>
          <p:nvSpPr>
            <p:cNvPr id="8" name="object 8"/>
            <p:cNvSpPr/>
            <p:nvPr/>
          </p:nvSpPr>
          <p:spPr>
            <a:xfrm>
              <a:off x="1662883" y="3948850"/>
              <a:ext cx="2805372" cy="250593"/>
            </a:xfrm>
            <a:custGeom>
              <a:avLst/>
              <a:gdLst/>
              <a:ahLst/>
              <a:cxnLst/>
              <a:rect l="l" t="t" r="r" b="b"/>
              <a:pathLst>
                <a:path w="2807970" h="250825">
                  <a:moveTo>
                    <a:pt x="41910" y="0"/>
                  </a:moveTo>
                  <a:lnTo>
                    <a:pt x="25717" y="3333"/>
                  </a:lnTo>
                  <a:lnTo>
                    <a:pt x="12382" y="12382"/>
                  </a:lnTo>
                  <a:lnTo>
                    <a:pt x="3333" y="25717"/>
                  </a:lnTo>
                  <a:lnTo>
                    <a:pt x="0" y="41910"/>
                  </a:lnTo>
                  <a:lnTo>
                    <a:pt x="0" y="208788"/>
                  </a:lnTo>
                  <a:lnTo>
                    <a:pt x="3333" y="225301"/>
                  </a:lnTo>
                  <a:lnTo>
                    <a:pt x="12382" y="238601"/>
                  </a:lnTo>
                  <a:lnTo>
                    <a:pt x="25717" y="247471"/>
                  </a:lnTo>
                  <a:lnTo>
                    <a:pt x="41910" y="250697"/>
                  </a:lnTo>
                  <a:lnTo>
                    <a:pt x="2766822" y="250697"/>
                  </a:lnTo>
                  <a:lnTo>
                    <a:pt x="2782895" y="247471"/>
                  </a:lnTo>
                  <a:lnTo>
                    <a:pt x="2795968" y="238601"/>
                  </a:lnTo>
                  <a:lnTo>
                    <a:pt x="2804755" y="225301"/>
                  </a:lnTo>
                  <a:lnTo>
                    <a:pt x="2807970" y="208787"/>
                  </a:lnTo>
                  <a:lnTo>
                    <a:pt x="2807970" y="41909"/>
                  </a:lnTo>
                  <a:lnTo>
                    <a:pt x="2804755" y="25717"/>
                  </a:lnTo>
                  <a:lnTo>
                    <a:pt x="2795968" y="12382"/>
                  </a:lnTo>
                  <a:lnTo>
                    <a:pt x="2782895" y="3333"/>
                  </a:lnTo>
                  <a:lnTo>
                    <a:pt x="2766822" y="0"/>
                  </a:lnTo>
                  <a:lnTo>
                    <a:pt x="41910" y="0"/>
                  </a:lnTo>
                  <a:close/>
                </a:path>
              </a:pathLst>
            </a:custGeom>
            <a:ln w="28575">
              <a:solidFill>
                <a:srgbClr val="84A00E"/>
              </a:solidFill>
            </a:ln>
          </p:spPr>
          <p:txBody>
            <a:bodyPr wrap="square" lIns="0" tIns="0" rIns="0" bIns="0" rtlCol="0"/>
            <a:lstStyle/>
            <a:p>
              <a:endParaRPr sz="1798">
                <a:solidFill>
                  <a:srgbClr val="18073A"/>
                </a:solidFill>
              </a:endParaRPr>
            </a:p>
          </p:txBody>
        </p:sp>
        <p:sp>
          <p:nvSpPr>
            <p:cNvPr id="9" name="object 9"/>
            <p:cNvSpPr txBox="1"/>
            <p:nvPr/>
          </p:nvSpPr>
          <p:spPr>
            <a:xfrm>
              <a:off x="1970169" y="3966655"/>
              <a:ext cx="2109983" cy="181321"/>
            </a:xfrm>
            <a:prstGeom prst="rect">
              <a:avLst/>
            </a:prstGeom>
          </p:spPr>
          <p:txBody>
            <a:bodyPr vert="horz" wrap="square" lIns="0" tIns="12054" rIns="0" bIns="0" rtlCol="0">
              <a:spAutoFit/>
            </a:bodyPr>
            <a:lstStyle/>
            <a:p>
              <a:pPr marL="12689">
                <a:spcBef>
                  <a:spcPts val="95"/>
                </a:spcBef>
              </a:pPr>
              <a:r>
                <a:rPr sz="1099" b="1" dirty="0">
                  <a:solidFill>
                    <a:srgbClr val="85A00E"/>
                  </a:solidFill>
                  <a:latin typeface="Arial"/>
                  <a:cs typeface="Arial"/>
                </a:rPr>
                <a:t>MER</a:t>
              </a:r>
              <a:r>
                <a:rPr sz="1099" b="1" spc="-35" dirty="0">
                  <a:solidFill>
                    <a:srgbClr val="85A00E"/>
                  </a:solidFill>
                  <a:latin typeface="Arial"/>
                  <a:cs typeface="Arial"/>
                </a:rPr>
                <a:t> </a:t>
              </a:r>
              <a:r>
                <a:rPr sz="1099" b="1" dirty="0">
                  <a:solidFill>
                    <a:srgbClr val="85A00E"/>
                  </a:solidFill>
                  <a:latin typeface="Arial"/>
                  <a:cs typeface="Arial"/>
                </a:rPr>
                <a:t>–</a:t>
              </a:r>
              <a:r>
                <a:rPr sz="1099" b="1" spc="-30" dirty="0">
                  <a:solidFill>
                    <a:srgbClr val="85A00E"/>
                  </a:solidFill>
                  <a:latin typeface="Arial"/>
                  <a:cs typeface="Arial"/>
                </a:rPr>
                <a:t> </a:t>
              </a:r>
              <a:r>
                <a:rPr lang="fr-FR" sz="1099" b="1" spc="-30" dirty="0">
                  <a:solidFill>
                    <a:srgbClr val="85A00E"/>
                  </a:solidFill>
                  <a:latin typeface="Arial"/>
                  <a:cs typeface="Arial"/>
                </a:rPr>
                <a:t>Mise En Relation</a:t>
              </a:r>
              <a:endParaRPr sz="1099" dirty="0">
                <a:solidFill>
                  <a:srgbClr val="18073A"/>
                </a:solidFill>
                <a:latin typeface="Arial"/>
                <a:cs typeface="Arial"/>
              </a:endParaRPr>
            </a:p>
          </p:txBody>
        </p:sp>
        <p:sp>
          <p:nvSpPr>
            <p:cNvPr id="11" name="object 11"/>
            <p:cNvSpPr txBox="1"/>
            <p:nvPr/>
          </p:nvSpPr>
          <p:spPr>
            <a:xfrm>
              <a:off x="1731361" y="4195370"/>
              <a:ext cx="2366359" cy="181164"/>
            </a:xfrm>
            <a:prstGeom prst="rect">
              <a:avLst/>
            </a:prstGeom>
          </p:spPr>
          <p:txBody>
            <a:bodyPr vert="horz" wrap="square" lIns="0" tIns="12054" rIns="0" bIns="0" rtlCol="0">
              <a:spAutoFit/>
            </a:bodyPr>
            <a:lstStyle/>
            <a:p>
              <a:pPr marL="12689">
                <a:spcBef>
                  <a:spcPts val="95"/>
                </a:spcBef>
              </a:pPr>
              <a:endParaRPr sz="1099" dirty="0">
                <a:solidFill>
                  <a:srgbClr val="18073A"/>
                </a:solidFill>
                <a:latin typeface="Arial"/>
                <a:cs typeface="Arial"/>
              </a:endParaRPr>
            </a:p>
          </p:txBody>
        </p:sp>
        <p:sp>
          <p:nvSpPr>
            <p:cNvPr id="12" name="object 12"/>
            <p:cNvSpPr/>
            <p:nvPr/>
          </p:nvSpPr>
          <p:spPr>
            <a:xfrm>
              <a:off x="6323246" y="2720730"/>
              <a:ext cx="2913857" cy="250593"/>
            </a:xfrm>
            <a:custGeom>
              <a:avLst/>
              <a:gdLst/>
              <a:ahLst/>
              <a:cxnLst/>
              <a:rect l="l" t="t" r="r" b="b"/>
              <a:pathLst>
                <a:path w="2916554" h="250825">
                  <a:moveTo>
                    <a:pt x="41910" y="0"/>
                  </a:moveTo>
                  <a:lnTo>
                    <a:pt x="25396" y="3214"/>
                  </a:lnTo>
                  <a:lnTo>
                    <a:pt x="12096" y="12001"/>
                  </a:lnTo>
                  <a:lnTo>
                    <a:pt x="3226" y="25074"/>
                  </a:lnTo>
                  <a:lnTo>
                    <a:pt x="0" y="41148"/>
                  </a:lnTo>
                  <a:lnTo>
                    <a:pt x="0" y="208788"/>
                  </a:lnTo>
                  <a:lnTo>
                    <a:pt x="3226" y="224980"/>
                  </a:lnTo>
                  <a:lnTo>
                    <a:pt x="12096" y="238315"/>
                  </a:lnTo>
                  <a:lnTo>
                    <a:pt x="25396" y="247364"/>
                  </a:lnTo>
                  <a:lnTo>
                    <a:pt x="41910" y="250697"/>
                  </a:lnTo>
                  <a:lnTo>
                    <a:pt x="2874264" y="250697"/>
                  </a:lnTo>
                  <a:lnTo>
                    <a:pt x="2890456" y="247364"/>
                  </a:lnTo>
                  <a:lnTo>
                    <a:pt x="2903791" y="238315"/>
                  </a:lnTo>
                  <a:lnTo>
                    <a:pt x="2912840" y="224980"/>
                  </a:lnTo>
                  <a:lnTo>
                    <a:pt x="2916174" y="208787"/>
                  </a:lnTo>
                  <a:lnTo>
                    <a:pt x="2916174" y="41147"/>
                  </a:lnTo>
                  <a:lnTo>
                    <a:pt x="2912840" y="25074"/>
                  </a:lnTo>
                  <a:lnTo>
                    <a:pt x="2903791" y="12001"/>
                  </a:lnTo>
                  <a:lnTo>
                    <a:pt x="2890456" y="3214"/>
                  </a:lnTo>
                  <a:lnTo>
                    <a:pt x="2874264" y="0"/>
                  </a:lnTo>
                  <a:lnTo>
                    <a:pt x="41910" y="0"/>
                  </a:lnTo>
                  <a:close/>
                </a:path>
              </a:pathLst>
            </a:custGeom>
            <a:ln w="28575">
              <a:solidFill>
                <a:srgbClr val="0000FF"/>
              </a:solidFill>
            </a:ln>
          </p:spPr>
          <p:txBody>
            <a:bodyPr wrap="square" lIns="0" tIns="0" rIns="0" bIns="0" rtlCol="0"/>
            <a:lstStyle/>
            <a:p>
              <a:endParaRPr sz="1798">
                <a:solidFill>
                  <a:srgbClr val="18073A"/>
                </a:solidFill>
              </a:endParaRPr>
            </a:p>
          </p:txBody>
        </p:sp>
        <p:sp>
          <p:nvSpPr>
            <p:cNvPr id="13" name="object 13"/>
            <p:cNvSpPr txBox="1"/>
            <p:nvPr/>
          </p:nvSpPr>
          <p:spPr>
            <a:xfrm>
              <a:off x="7272303" y="2741646"/>
              <a:ext cx="840597" cy="181164"/>
            </a:xfrm>
            <a:prstGeom prst="rect">
              <a:avLst/>
            </a:prstGeom>
          </p:spPr>
          <p:txBody>
            <a:bodyPr vert="horz" wrap="square" lIns="0" tIns="12054" rIns="0" bIns="0" rtlCol="0">
              <a:spAutoFit/>
            </a:bodyPr>
            <a:lstStyle/>
            <a:p>
              <a:pPr marL="12689">
                <a:spcBef>
                  <a:spcPts val="95"/>
                </a:spcBef>
              </a:pPr>
              <a:r>
                <a:rPr sz="1099" b="1" spc="-10" dirty="0">
                  <a:solidFill>
                    <a:srgbClr val="3333FF"/>
                  </a:solidFill>
                  <a:latin typeface="Arial"/>
                  <a:cs typeface="Arial"/>
                </a:rPr>
                <a:t>Candidature</a:t>
              </a:r>
              <a:endParaRPr sz="1099" dirty="0">
                <a:solidFill>
                  <a:srgbClr val="18073A"/>
                </a:solidFill>
                <a:latin typeface="Arial"/>
                <a:cs typeface="Arial"/>
              </a:endParaRPr>
            </a:p>
          </p:txBody>
        </p:sp>
        <p:sp>
          <p:nvSpPr>
            <p:cNvPr id="14" name="object 14"/>
            <p:cNvSpPr/>
            <p:nvPr/>
          </p:nvSpPr>
          <p:spPr>
            <a:xfrm>
              <a:off x="6323247" y="4092341"/>
              <a:ext cx="2913857" cy="250593"/>
            </a:xfrm>
            <a:custGeom>
              <a:avLst/>
              <a:gdLst/>
              <a:ahLst/>
              <a:cxnLst/>
              <a:rect l="l" t="t" r="r" b="b"/>
              <a:pathLst>
                <a:path w="2916554" h="250825">
                  <a:moveTo>
                    <a:pt x="41910" y="0"/>
                  </a:moveTo>
                  <a:lnTo>
                    <a:pt x="25396" y="3226"/>
                  </a:lnTo>
                  <a:lnTo>
                    <a:pt x="12096" y="12096"/>
                  </a:lnTo>
                  <a:lnTo>
                    <a:pt x="3226" y="25396"/>
                  </a:lnTo>
                  <a:lnTo>
                    <a:pt x="0" y="41910"/>
                  </a:lnTo>
                  <a:lnTo>
                    <a:pt x="0" y="208788"/>
                  </a:lnTo>
                  <a:lnTo>
                    <a:pt x="3226" y="224980"/>
                  </a:lnTo>
                  <a:lnTo>
                    <a:pt x="12096" y="238315"/>
                  </a:lnTo>
                  <a:lnTo>
                    <a:pt x="25396" y="247364"/>
                  </a:lnTo>
                  <a:lnTo>
                    <a:pt x="41910" y="250697"/>
                  </a:lnTo>
                  <a:lnTo>
                    <a:pt x="2874264" y="250697"/>
                  </a:lnTo>
                  <a:lnTo>
                    <a:pt x="2890456" y="247364"/>
                  </a:lnTo>
                  <a:lnTo>
                    <a:pt x="2903791" y="238315"/>
                  </a:lnTo>
                  <a:lnTo>
                    <a:pt x="2912840" y="224980"/>
                  </a:lnTo>
                  <a:lnTo>
                    <a:pt x="2916174" y="208787"/>
                  </a:lnTo>
                  <a:lnTo>
                    <a:pt x="2916174" y="41909"/>
                  </a:lnTo>
                  <a:lnTo>
                    <a:pt x="2912840" y="25396"/>
                  </a:lnTo>
                  <a:lnTo>
                    <a:pt x="2903791" y="12096"/>
                  </a:lnTo>
                  <a:lnTo>
                    <a:pt x="2890456" y="3226"/>
                  </a:lnTo>
                  <a:lnTo>
                    <a:pt x="2874264" y="0"/>
                  </a:lnTo>
                  <a:lnTo>
                    <a:pt x="41910" y="0"/>
                  </a:lnTo>
                  <a:close/>
                </a:path>
              </a:pathLst>
            </a:custGeom>
            <a:ln w="28575">
              <a:solidFill>
                <a:srgbClr val="FF0000"/>
              </a:solidFill>
            </a:ln>
          </p:spPr>
          <p:txBody>
            <a:bodyPr wrap="square" lIns="0" tIns="0" rIns="0" bIns="0" rtlCol="0"/>
            <a:lstStyle/>
            <a:p>
              <a:endParaRPr sz="1798">
                <a:solidFill>
                  <a:srgbClr val="18073A"/>
                </a:solidFill>
              </a:endParaRPr>
            </a:p>
          </p:txBody>
        </p:sp>
        <p:sp>
          <p:nvSpPr>
            <p:cNvPr id="15" name="object 15"/>
            <p:cNvSpPr txBox="1"/>
            <p:nvPr/>
          </p:nvSpPr>
          <p:spPr>
            <a:xfrm>
              <a:off x="7210402" y="4119240"/>
              <a:ext cx="1140674" cy="181164"/>
            </a:xfrm>
            <a:prstGeom prst="rect">
              <a:avLst/>
            </a:prstGeom>
          </p:spPr>
          <p:txBody>
            <a:bodyPr vert="horz" wrap="square" lIns="0" tIns="12054" rIns="0" bIns="0" rtlCol="0">
              <a:spAutoFit/>
            </a:bodyPr>
            <a:lstStyle/>
            <a:p>
              <a:pPr marL="12689">
                <a:spcBef>
                  <a:spcPts val="95"/>
                </a:spcBef>
              </a:pPr>
              <a:r>
                <a:rPr sz="1099" b="1" dirty="0">
                  <a:solidFill>
                    <a:srgbClr val="FF0000"/>
                  </a:solidFill>
                  <a:latin typeface="Arial"/>
                  <a:cs typeface="Arial"/>
                </a:rPr>
                <a:t>Profil</a:t>
              </a:r>
              <a:r>
                <a:rPr sz="1099" b="1" spc="-15" dirty="0">
                  <a:solidFill>
                    <a:srgbClr val="FF0000"/>
                  </a:solidFill>
                  <a:latin typeface="Arial"/>
                  <a:cs typeface="Arial"/>
                </a:rPr>
                <a:t> </a:t>
              </a:r>
              <a:r>
                <a:rPr sz="1099" b="1" dirty="0">
                  <a:solidFill>
                    <a:srgbClr val="FF0000"/>
                  </a:solidFill>
                  <a:latin typeface="Arial"/>
                  <a:cs typeface="Arial"/>
                </a:rPr>
                <a:t>non</a:t>
              </a:r>
              <a:r>
                <a:rPr sz="1099" b="1" spc="-15" dirty="0">
                  <a:solidFill>
                    <a:srgbClr val="FF0000"/>
                  </a:solidFill>
                  <a:latin typeface="Arial"/>
                  <a:cs typeface="Arial"/>
                </a:rPr>
                <a:t> </a:t>
              </a:r>
              <a:r>
                <a:rPr sz="1099" b="1" spc="-10" dirty="0">
                  <a:solidFill>
                    <a:srgbClr val="FF0000"/>
                  </a:solidFill>
                  <a:latin typeface="Arial"/>
                  <a:cs typeface="Arial"/>
                </a:rPr>
                <a:t>retenu</a:t>
              </a:r>
              <a:endParaRPr sz="1099" dirty="0">
                <a:solidFill>
                  <a:srgbClr val="FF0000"/>
                </a:solidFill>
                <a:latin typeface="Arial"/>
                <a:cs typeface="Arial"/>
              </a:endParaRPr>
            </a:p>
          </p:txBody>
        </p:sp>
        <p:sp>
          <p:nvSpPr>
            <p:cNvPr id="21" name="object 21"/>
            <p:cNvSpPr/>
            <p:nvPr/>
          </p:nvSpPr>
          <p:spPr>
            <a:xfrm>
              <a:off x="1792018" y="1835102"/>
              <a:ext cx="0" cy="601423"/>
            </a:xfrm>
            <a:custGeom>
              <a:avLst/>
              <a:gdLst/>
              <a:ahLst/>
              <a:cxnLst/>
              <a:rect l="l" t="t" r="r" b="b"/>
              <a:pathLst>
                <a:path h="601980">
                  <a:moveTo>
                    <a:pt x="0" y="0"/>
                  </a:moveTo>
                  <a:lnTo>
                    <a:pt x="0" y="601980"/>
                  </a:lnTo>
                </a:path>
              </a:pathLst>
            </a:custGeom>
            <a:ln w="28575">
              <a:solidFill>
                <a:srgbClr val="84A00E"/>
              </a:solidFill>
            </a:ln>
          </p:spPr>
          <p:txBody>
            <a:bodyPr wrap="square" lIns="0" tIns="0" rIns="0" bIns="0" rtlCol="0"/>
            <a:lstStyle/>
            <a:p>
              <a:endParaRPr sz="1798">
                <a:solidFill>
                  <a:srgbClr val="18073A"/>
                </a:solidFill>
              </a:endParaRPr>
            </a:p>
          </p:txBody>
        </p:sp>
        <p:sp>
          <p:nvSpPr>
            <p:cNvPr id="22" name="object 22"/>
            <p:cNvSpPr/>
            <p:nvPr/>
          </p:nvSpPr>
          <p:spPr>
            <a:xfrm flipH="1">
              <a:off x="1780598" y="3436611"/>
              <a:ext cx="45719" cy="517936"/>
            </a:xfrm>
            <a:custGeom>
              <a:avLst/>
              <a:gdLst/>
              <a:ahLst/>
              <a:cxnLst/>
              <a:rect l="l" t="t" r="r" b="b"/>
              <a:pathLst>
                <a:path h="1040129">
                  <a:moveTo>
                    <a:pt x="0" y="0"/>
                  </a:moveTo>
                  <a:lnTo>
                    <a:pt x="0" y="1040130"/>
                  </a:lnTo>
                </a:path>
              </a:pathLst>
            </a:custGeom>
            <a:ln w="28575">
              <a:solidFill>
                <a:srgbClr val="84A00E"/>
              </a:solidFill>
            </a:ln>
          </p:spPr>
          <p:txBody>
            <a:bodyPr wrap="square" lIns="0" tIns="0" rIns="0" bIns="0" rtlCol="0"/>
            <a:lstStyle/>
            <a:p>
              <a:endParaRPr sz="1798">
                <a:solidFill>
                  <a:srgbClr val="18073A"/>
                </a:solidFill>
              </a:endParaRPr>
            </a:p>
          </p:txBody>
        </p:sp>
        <p:sp>
          <p:nvSpPr>
            <p:cNvPr id="23" name="object 23"/>
            <p:cNvSpPr/>
            <p:nvPr/>
          </p:nvSpPr>
          <p:spPr>
            <a:xfrm>
              <a:off x="1771463" y="4412847"/>
              <a:ext cx="7613" cy="1027748"/>
            </a:xfrm>
            <a:custGeom>
              <a:avLst/>
              <a:gdLst/>
              <a:ahLst/>
              <a:cxnLst/>
              <a:rect l="l" t="t" r="r" b="b"/>
              <a:pathLst>
                <a:path w="7620" h="1028700">
                  <a:moveTo>
                    <a:pt x="0" y="0"/>
                  </a:moveTo>
                  <a:lnTo>
                    <a:pt x="7620" y="1028700"/>
                  </a:lnTo>
                </a:path>
              </a:pathLst>
            </a:custGeom>
            <a:ln w="28575">
              <a:solidFill>
                <a:srgbClr val="84A00E"/>
              </a:solidFill>
            </a:ln>
          </p:spPr>
          <p:txBody>
            <a:bodyPr wrap="square" lIns="0" tIns="0" rIns="0" bIns="0" rtlCol="0"/>
            <a:lstStyle/>
            <a:p>
              <a:endParaRPr sz="1798">
                <a:solidFill>
                  <a:srgbClr val="18073A"/>
                </a:solidFill>
              </a:endParaRPr>
            </a:p>
          </p:txBody>
        </p:sp>
        <p:sp>
          <p:nvSpPr>
            <p:cNvPr id="24" name="object 24"/>
            <p:cNvSpPr/>
            <p:nvPr/>
          </p:nvSpPr>
          <p:spPr>
            <a:xfrm>
              <a:off x="6524228" y="1911231"/>
              <a:ext cx="0" cy="525294"/>
            </a:xfrm>
            <a:custGeom>
              <a:avLst/>
              <a:gdLst/>
              <a:ahLst/>
              <a:cxnLst/>
              <a:rect l="l" t="t" r="r" b="b"/>
              <a:pathLst>
                <a:path h="525780">
                  <a:moveTo>
                    <a:pt x="0" y="0"/>
                  </a:moveTo>
                  <a:lnTo>
                    <a:pt x="0" y="525780"/>
                  </a:lnTo>
                </a:path>
              </a:pathLst>
            </a:custGeom>
            <a:ln w="28575">
              <a:solidFill>
                <a:srgbClr val="0000FF"/>
              </a:solidFill>
            </a:ln>
          </p:spPr>
          <p:txBody>
            <a:bodyPr wrap="square" lIns="0" tIns="0" rIns="0" bIns="0" rtlCol="0"/>
            <a:lstStyle/>
            <a:p>
              <a:endParaRPr sz="1798">
                <a:solidFill>
                  <a:srgbClr val="18073A"/>
                </a:solidFill>
              </a:endParaRPr>
            </a:p>
          </p:txBody>
        </p:sp>
        <p:sp>
          <p:nvSpPr>
            <p:cNvPr id="25" name="object 25"/>
            <p:cNvSpPr/>
            <p:nvPr/>
          </p:nvSpPr>
          <p:spPr>
            <a:xfrm>
              <a:off x="6524228" y="3016387"/>
              <a:ext cx="0" cy="881833"/>
            </a:xfrm>
            <a:custGeom>
              <a:avLst/>
              <a:gdLst/>
              <a:ahLst/>
              <a:cxnLst/>
              <a:rect l="l" t="t" r="r" b="b"/>
              <a:pathLst>
                <a:path h="882650">
                  <a:moveTo>
                    <a:pt x="0" y="0"/>
                  </a:moveTo>
                  <a:lnTo>
                    <a:pt x="0" y="882396"/>
                  </a:lnTo>
                </a:path>
              </a:pathLst>
            </a:custGeom>
            <a:ln w="28575">
              <a:solidFill>
                <a:srgbClr val="0000FF"/>
              </a:solidFill>
            </a:ln>
          </p:spPr>
          <p:txBody>
            <a:bodyPr wrap="square" lIns="0" tIns="0" rIns="0" bIns="0" rtlCol="0"/>
            <a:lstStyle/>
            <a:p>
              <a:endParaRPr sz="1798">
                <a:solidFill>
                  <a:srgbClr val="18073A"/>
                </a:solidFill>
              </a:endParaRPr>
            </a:p>
          </p:txBody>
        </p:sp>
        <p:sp>
          <p:nvSpPr>
            <p:cNvPr id="26" name="object 26"/>
            <p:cNvSpPr/>
            <p:nvPr/>
          </p:nvSpPr>
          <p:spPr>
            <a:xfrm>
              <a:off x="6524229" y="4350420"/>
              <a:ext cx="13323" cy="920533"/>
            </a:xfrm>
            <a:custGeom>
              <a:avLst/>
              <a:gdLst/>
              <a:ahLst/>
              <a:cxnLst/>
              <a:rect l="l" t="t" r="r" b="b"/>
              <a:pathLst>
                <a:path w="13335" h="921385">
                  <a:moveTo>
                    <a:pt x="0" y="0"/>
                  </a:moveTo>
                  <a:lnTo>
                    <a:pt x="12954" y="921258"/>
                  </a:lnTo>
                </a:path>
              </a:pathLst>
            </a:custGeom>
            <a:ln w="28575">
              <a:solidFill>
                <a:srgbClr val="FF0000"/>
              </a:solidFill>
            </a:ln>
          </p:spPr>
          <p:txBody>
            <a:bodyPr wrap="square" lIns="0" tIns="0" rIns="0" bIns="0" rtlCol="0"/>
            <a:lstStyle/>
            <a:p>
              <a:endParaRPr sz="1798">
                <a:solidFill>
                  <a:srgbClr val="18073A"/>
                </a:solidFill>
              </a:endParaRPr>
            </a:p>
          </p:txBody>
        </p:sp>
        <p:sp>
          <p:nvSpPr>
            <p:cNvPr id="27" name="object 27"/>
            <p:cNvSpPr/>
            <p:nvPr/>
          </p:nvSpPr>
          <p:spPr>
            <a:xfrm>
              <a:off x="1603196" y="5701758"/>
              <a:ext cx="2805372" cy="252495"/>
            </a:xfrm>
            <a:custGeom>
              <a:avLst/>
              <a:gdLst/>
              <a:ahLst/>
              <a:cxnLst/>
              <a:rect l="l" t="t" r="r" b="b"/>
              <a:pathLst>
                <a:path w="2807970" h="252729">
                  <a:moveTo>
                    <a:pt x="41910" y="0"/>
                  </a:moveTo>
                  <a:lnTo>
                    <a:pt x="25717" y="3226"/>
                  </a:lnTo>
                  <a:lnTo>
                    <a:pt x="12382" y="12096"/>
                  </a:lnTo>
                  <a:lnTo>
                    <a:pt x="3333" y="25396"/>
                  </a:lnTo>
                  <a:lnTo>
                    <a:pt x="0" y="41910"/>
                  </a:lnTo>
                  <a:lnTo>
                    <a:pt x="0" y="210311"/>
                  </a:lnTo>
                  <a:lnTo>
                    <a:pt x="3333" y="226504"/>
                  </a:lnTo>
                  <a:lnTo>
                    <a:pt x="12382" y="239839"/>
                  </a:lnTo>
                  <a:lnTo>
                    <a:pt x="25717" y="248888"/>
                  </a:lnTo>
                  <a:lnTo>
                    <a:pt x="41910" y="252222"/>
                  </a:lnTo>
                  <a:lnTo>
                    <a:pt x="2766060" y="252221"/>
                  </a:lnTo>
                  <a:lnTo>
                    <a:pt x="2782573" y="248888"/>
                  </a:lnTo>
                  <a:lnTo>
                    <a:pt x="2795873" y="239839"/>
                  </a:lnTo>
                  <a:lnTo>
                    <a:pt x="2804743" y="226504"/>
                  </a:lnTo>
                  <a:lnTo>
                    <a:pt x="2807970" y="210311"/>
                  </a:lnTo>
                  <a:lnTo>
                    <a:pt x="2807970" y="41909"/>
                  </a:lnTo>
                  <a:lnTo>
                    <a:pt x="2804743" y="25396"/>
                  </a:lnTo>
                  <a:lnTo>
                    <a:pt x="2795873" y="12096"/>
                  </a:lnTo>
                  <a:lnTo>
                    <a:pt x="2782573" y="3226"/>
                  </a:lnTo>
                  <a:lnTo>
                    <a:pt x="2766060" y="0"/>
                  </a:lnTo>
                  <a:lnTo>
                    <a:pt x="41910" y="0"/>
                  </a:lnTo>
                  <a:close/>
                </a:path>
              </a:pathLst>
            </a:custGeom>
            <a:ln w="28575">
              <a:solidFill>
                <a:srgbClr val="84A00E"/>
              </a:solidFill>
            </a:ln>
          </p:spPr>
          <p:txBody>
            <a:bodyPr wrap="square" lIns="0" tIns="0" rIns="0" bIns="0" rtlCol="0"/>
            <a:lstStyle/>
            <a:p>
              <a:endParaRPr sz="1798">
                <a:solidFill>
                  <a:srgbClr val="18073A"/>
                </a:solidFill>
              </a:endParaRPr>
            </a:p>
          </p:txBody>
        </p:sp>
        <p:sp>
          <p:nvSpPr>
            <p:cNvPr id="29" name="object 29"/>
            <p:cNvSpPr/>
            <p:nvPr/>
          </p:nvSpPr>
          <p:spPr>
            <a:xfrm>
              <a:off x="1767657" y="5894327"/>
              <a:ext cx="0" cy="661058"/>
            </a:xfrm>
            <a:custGeom>
              <a:avLst/>
              <a:gdLst/>
              <a:ahLst/>
              <a:cxnLst/>
              <a:rect l="l" t="t" r="r" b="b"/>
              <a:pathLst>
                <a:path h="661670">
                  <a:moveTo>
                    <a:pt x="0" y="0"/>
                  </a:moveTo>
                  <a:lnTo>
                    <a:pt x="0" y="661416"/>
                  </a:lnTo>
                </a:path>
              </a:pathLst>
            </a:custGeom>
            <a:ln w="28575">
              <a:solidFill>
                <a:srgbClr val="84A00E"/>
              </a:solidFill>
            </a:ln>
          </p:spPr>
          <p:txBody>
            <a:bodyPr wrap="square" lIns="0" tIns="0" rIns="0" bIns="0" rtlCol="0"/>
            <a:lstStyle/>
            <a:p>
              <a:endParaRPr sz="1798">
                <a:solidFill>
                  <a:srgbClr val="18073A"/>
                </a:solidFill>
              </a:endParaRPr>
            </a:p>
          </p:txBody>
        </p:sp>
      </p:grpSp>
      <p:sp>
        <p:nvSpPr>
          <p:cNvPr id="32" name="Espace réservé du numéro de diapositive 1"/>
          <p:cNvSpPr>
            <a:spLocks noGrp="1"/>
          </p:cNvSpPr>
          <p:nvPr>
            <p:ph type="sldNum" sz="quarter" idx="12"/>
          </p:nvPr>
        </p:nvSpPr>
        <p:spPr>
          <a:xfrm>
            <a:off x="134504" y="6588000"/>
            <a:ext cx="838200" cy="187027"/>
          </a:xfrm>
        </p:spPr>
        <p:txBody>
          <a:bodyPr/>
          <a:lstStyle/>
          <a:p>
            <a:r>
              <a:rPr lang="fr-FR" dirty="0">
                <a:solidFill>
                  <a:srgbClr val="FFFFFF"/>
                </a:solidFill>
              </a:rPr>
              <a:t>39</a:t>
            </a:r>
          </a:p>
        </p:txBody>
      </p:sp>
      <p:pic>
        <p:nvPicPr>
          <p:cNvPr id="35" name="Image 34"/>
          <p:cNvPicPr>
            <a:picLocks noChangeAspect="1"/>
          </p:cNvPicPr>
          <p:nvPr/>
        </p:nvPicPr>
        <p:blipFill>
          <a:blip r:embed="rId3"/>
          <a:stretch>
            <a:fillRect/>
          </a:stretch>
        </p:blipFill>
        <p:spPr>
          <a:xfrm>
            <a:off x="2009082" y="4114743"/>
            <a:ext cx="1108399" cy="409185"/>
          </a:xfrm>
          <a:prstGeom prst="rect">
            <a:avLst/>
          </a:prstGeom>
        </p:spPr>
      </p:pic>
      <p:pic>
        <p:nvPicPr>
          <p:cNvPr id="36" name="Image 35"/>
          <p:cNvPicPr>
            <a:picLocks noChangeAspect="1"/>
          </p:cNvPicPr>
          <p:nvPr/>
        </p:nvPicPr>
        <p:blipFill>
          <a:blip r:embed="rId4"/>
          <a:stretch>
            <a:fillRect/>
          </a:stretch>
        </p:blipFill>
        <p:spPr>
          <a:xfrm>
            <a:off x="1788178" y="3051515"/>
            <a:ext cx="1405316" cy="684000"/>
          </a:xfrm>
          <a:prstGeom prst="rect">
            <a:avLst/>
          </a:prstGeom>
        </p:spPr>
      </p:pic>
      <p:pic>
        <p:nvPicPr>
          <p:cNvPr id="37" name="Image 36"/>
          <p:cNvPicPr>
            <a:picLocks noChangeAspect="1"/>
          </p:cNvPicPr>
          <p:nvPr/>
        </p:nvPicPr>
        <p:blipFill>
          <a:blip r:embed="rId5"/>
          <a:stretch>
            <a:fillRect/>
          </a:stretch>
        </p:blipFill>
        <p:spPr>
          <a:xfrm>
            <a:off x="1910552" y="2599668"/>
            <a:ext cx="997001" cy="368319"/>
          </a:xfrm>
          <a:prstGeom prst="rect">
            <a:avLst/>
          </a:prstGeom>
        </p:spPr>
      </p:pic>
      <p:pic>
        <p:nvPicPr>
          <p:cNvPr id="38" name="Image 37"/>
          <p:cNvPicPr>
            <a:picLocks noChangeAspect="1"/>
          </p:cNvPicPr>
          <p:nvPr/>
        </p:nvPicPr>
        <p:blipFill>
          <a:blip r:embed="rId6"/>
          <a:stretch>
            <a:fillRect/>
          </a:stretch>
        </p:blipFill>
        <p:spPr>
          <a:xfrm>
            <a:off x="6483822" y="3154510"/>
            <a:ext cx="1599054" cy="612000"/>
          </a:xfrm>
          <a:prstGeom prst="rect">
            <a:avLst/>
          </a:prstGeom>
        </p:spPr>
      </p:pic>
      <p:pic>
        <p:nvPicPr>
          <p:cNvPr id="39" name="Image 38"/>
          <p:cNvPicPr>
            <a:picLocks noChangeAspect="1"/>
          </p:cNvPicPr>
          <p:nvPr/>
        </p:nvPicPr>
        <p:blipFill>
          <a:blip r:embed="rId7"/>
          <a:stretch>
            <a:fillRect/>
          </a:stretch>
        </p:blipFill>
        <p:spPr>
          <a:xfrm>
            <a:off x="1686405" y="2150713"/>
            <a:ext cx="1553145" cy="432000"/>
          </a:xfrm>
          <a:prstGeom prst="rect">
            <a:avLst/>
          </a:prstGeom>
        </p:spPr>
      </p:pic>
      <p:pic>
        <p:nvPicPr>
          <p:cNvPr id="42" name="Image 41"/>
          <p:cNvPicPr>
            <a:picLocks noChangeAspect="1"/>
          </p:cNvPicPr>
          <p:nvPr/>
        </p:nvPicPr>
        <p:blipFill>
          <a:blip r:embed="rId8"/>
          <a:stretch>
            <a:fillRect/>
          </a:stretch>
        </p:blipFill>
        <p:spPr>
          <a:xfrm>
            <a:off x="2085044" y="2035403"/>
            <a:ext cx="704886" cy="234962"/>
          </a:xfrm>
          <a:prstGeom prst="rect">
            <a:avLst/>
          </a:prstGeom>
        </p:spPr>
      </p:pic>
      <p:pic>
        <p:nvPicPr>
          <p:cNvPr id="43" name="Image 42"/>
          <p:cNvPicPr>
            <a:picLocks noChangeAspect="1"/>
          </p:cNvPicPr>
          <p:nvPr/>
        </p:nvPicPr>
        <p:blipFill>
          <a:blip r:embed="rId9"/>
          <a:stretch>
            <a:fillRect/>
          </a:stretch>
        </p:blipFill>
        <p:spPr>
          <a:xfrm>
            <a:off x="6908680" y="2000396"/>
            <a:ext cx="882695" cy="171459"/>
          </a:xfrm>
          <a:prstGeom prst="rect">
            <a:avLst/>
          </a:prstGeom>
        </p:spPr>
      </p:pic>
      <p:pic>
        <p:nvPicPr>
          <p:cNvPr id="44" name="Image 43"/>
          <p:cNvPicPr>
            <a:picLocks noChangeAspect="1"/>
          </p:cNvPicPr>
          <p:nvPr/>
        </p:nvPicPr>
        <p:blipFill>
          <a:blip r:embed="rId10"/>
          <a:stretch>
            <a:fillRect/>
          </a:stretch>
        </p:blipFill>
        <p:spPr>
          <a:xfrm>
            <a:off x="7936324" y="1687220"/>
            <a:ext cx="1913143" cy="504000"/>
          </a:xfrm>
          <a:prstGeom prst="rect">
            <a:avLst/>
          </a:prstGeom>
        </p:spPr>
      </p:pic>
      <p:pic>
        <p:nvPicPr>
          <p:cNvPr id="45" name="Image 44"/>
          <p:cNvPicPr>
            <a:picLocks noChangeAspect="1"/>
          </p:cNvPicPr>
          <p:nvPr/>
        </p:nvPicPr>
        <p:blipFill>
          <a:blip r:embed="rId11"/>
          <a:stretch>
            <a:fillRect/>
          </a:stretch>
        </p:blipFill>
        <p:spPr>
          <a:xfrm>
            <a:off x="6908680" y="2794526"/>
            <a:ext cx="749339" cy="266714"/>
          </a:xfrm>
          <a:prstGeom prst="rect">
            <a:avLst/>
          </a:prstGeom>
        </p:spPr>
      </p:pic>
      <p:pic>
        <p:nvPicPr>
          <p:cNvPr id="47" name="Image 46"/>
          <p:cNvPicPr>
            <a:picLocks noChangeAspect="1"/>
          </p:cNvPicPr>
          <p:nvPr/>
        </p:nvPicPr>
        <p:blipFill>
          <a:blip r:embed="rId12"/>
          <a:stretch>
            <a:fillRect/>
          </a:stretch>
        </p:blipFill>
        <p:spPr>
          <a:xfrm>
            <a:off x="1910552" y="1672431"/>
            <a:ext cx="1085906" cy="425472"/>
          </a:xfrm>
          <a:prstGeom prst="rect">
            <a:avLst/>
          </a:prstGeom>
        </p:spPr>
      </p:pic>
      <p:pic>
        <p:nvPicPr>
          <p:cNvPr id="48" name="Image 47"/>
          <p:cNvPicPr>
            <a:picLocks noChangeAspect="1"/>
          </p:cNvPicPr>
          <p:nvPr/>
        </p:nvPicPr>
        <p:blipFill>
          <a:blip r:embed="rId12"/>
          <a:stretch>
            <a:fillRect/>
          </a:stretch>
        </p:blipFill>
        <p:spPr>
          <a:xfrm>
            <a:off x="6698055" y="1574924"/>
            <a:ext cx="1085906" cy="425472"/>
          </a:xfrm>
          <a:prstGeom prst="rect">
            <a:avLst/>
          </a:prstGeom>
        </p:spPr>
      </p:pic>
      <p:pic>
        <p:nvPicPr>
          <p:cNvPr id="49" name="Image 48"/>
          <p:cNvPicPr>
            <a:picLocks noChangeAspect="1"/>
          </p:cNvPicPr>
          <p:nvPr/>
        </p:nvPicPr>
        <p:blipFill>
          <a:blip r:embed="rId13"/>
          <a:stretch>
            <a:fillRect/>
          </a:stretch>
        </p:blipFill>
        <p:spPr>
          <a:xfrm>
            <a:off x="1788178" y="4558634"/>
            <a:ext cx="1651547" cy="900000"/>
          </a:xfrm>
          <a:prstGeom prst="rect">
            <a:avLst/>
          </a:prstGeom>
        </p:spPr>
      </p:pic>
      <p:sp>
        <p:nvSpPr>
          <p:cNvPr id="46" name="ZoneTexte 45"/>
          <p:cNvSpPr txBox="1"/>
          <p:nvPr/>
        </p:nvSpPr>
        <p:spPr>
          <a:xfrm>
            <a:off x="6046410" y="6318470"/>
            <a:ext cx="3093347" cy="369332"/>
          </a:xfrm>
          <a:prstGeom prst="rect">
            <a:avLst/>
          </a:prstGeom>
          <a:noFill/>
        </p:spPr>
        <p:txBody>
          <a:bodyPr wrap="none" rtlCol="0">
            <a:spAutoFit/>
          </a:bodyPr>
          <a:lstStyle/>
          <a:p>
            <a:r>
              <a:rPr lang="fr-FR" dirty="0"/>
              <a:t>Décembre 2023 – post M11-23</a:t>
            </a:r>
          </a:p>
        </p:txBody>
      </p:sp>
      <p:sp>
        <p:nvSpPr>
          <p:cNvPr id="2" name="Rectangle 1"/>
          <p:cNvSpPr/>
          <p:nvPr/>
        </p:nvSpPr>
        <p:spPr>
          <a:xfrm>
            <a:off x="909570" y="5493340"/>
            <a:ext cx="1997983" cy="276999"/>
          </a:xfrm>
          <a:prstGeom prst="rect">
            <a:avLst/>
          </a:prstGeom>
        </p:spPr>
        <p:txBody>
          <a:bodyPr wrap="none">
            <a:spAutoFit/>
          </a:bodyPr>
          <a:lstStyle/>
          <a:p>
            <a:pPr marL="402862">
              <a:spcBef>
                <a:spcPts val="95"/>
              </a:spcBef>
            </a:pPr>
            <a:r>
              <a:rPr lang="fr-FR" sz="1200" b="1" dirty="0">
                <a:solidFill>
                  <a:srgbClr val="85A00E"/>
                </a:solidFill>
                <a:latin typeface="Arial"/>
                <a:cs typeface="Arial"/>
              </a:rPr>
              <a:t>Promotion</a:t>
            </a:r>
            <a:r>
              <a:rPr lang="fr-FR" sz="1200" b="1" spc="-35" dirty="0">
                <a:solidFill>
                  <a:srgbClr val="85A00E"/>
                </a:solidFill>
                <a:latin typeface="Arial"/>
                <a:cs typeface="Arial"/>
              </a:rPr>
              <a:t> </a:t>
            </a:r>
            <a:r>
              <a:rPr lang="fr-FR" sz="1200" b="1" dirty="0">
                <a:solidFill>
                  <a:srgbClr val="85A00E"/>
                </a:solidFill>
                <a:latin typeface="Arial"/>
                <a:cs typeface="Arial"/>
              </a:rPr>
              <a:t>de</a:t>
            </a:r>
            <a:r>
              <a:rPr lang="fr-FR" sz="1200" b="1" spc="-35" dirty="0">
                <a:solidFill>
                  <a:srgbClr val="85A00E"/>
                </a:solidFill>
                <a:latin typeface="Arial"/>
                <a:cs typeface="Arial"/>
              </a:rPr>
              <a:t> </a:t>
            </a:r>
            <a:r>
              <a:rPr lang="fr-FR" sz="1200" b="1" spc="-10" dirty="0">
                <a:solidFill>
                  <a:srgbClr val="85A00E"/>
                </a:solidFill>
                <a:latin typeface="Arial"/>
                <a:cs typeface="Arial"/>
              </a:rPr>
              <a:t>profil</a:t>
            </a:r>
            <a:endParaRPr lang="fr-FR" sz="1200" dirty="0">
              <a:solidFill>
                <a:srgbClr val="18073A"/>
              </a:solidFill>
              <a:latin typeface="Arial"/>
              <a:cs typeface="Arial"/>
            </a:endParaRPr>
          </a:p>
        </p:txBody>
      </p:sp>
    </p:spTree>
    <p:extLst>
      <p:ext uri="{BB962C8B-B14F-4D97-AF65-F5344CB8AC3E}">
        <p14:creationId xmlns:p14="http://schemas.microsoft.com/office/powerpoint/2010/main" val="387159487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11814E29B5D8343BC8AD89EDB249B27" ma:contentTypeVersion="15" ma:contentTypeDescription="Crée un document." ma:contentTypeScope="" ma:versionID="f2d928d22dbdabc335a17043a7483050">
  <xsd:schema xmlns:xsd="http://www.w3.org/2001/XMLSchema" xmlns:xs="http://www.w3.org/2001/XMLSchema" xmlns:p="http://schemas.microsoft.com/office/2006/metadata/properties" xmlns:ns2="01bf5e45-3c2e-4817-93b7-7828ffe5a206" xmlns:ns3="42e2b773-6701-4c55-9d8c-ce8cbdab39d6" targetNamespace="http://schemas.microsoft.com/office/2006/metadata/properties" ma:root="true" ma:fieldsID="2548977a4c544b4ec304075489da7521" ns2:_="" ns3:_="">
    <xsd:import namespace="01bf5e45-3c2e-4817-93b7-7828ffe5a206"/>
    <xsd:import namespace="42e2b773-6701-4c55-9d8c-ce8cbdab39d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1bf5e45-3c2e-4817-93b7-7828ffe5a20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3" nillable="true" ma:taxonomy="true" ma:internalName="lcf76f155ced4ddcb4097134ff3c332f" ma:taxonomyFieldName="MediaServiceImageTags" ma:displayName="Balises d’images" ma:readOnly="false" ma:fieldId="{5cf76f15-5ced-4ddc-b409-7134ff3c332f}" ma:taxonomyMulti="true" ma:sspId="0281f9de-dbd9-438f-9c50-0f15139160d3"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element name="MediaServiceLocation" ma:index="22"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2e2b773-6701-4c55-9d8c-ce8cbdab39d6" elementFormDefault="qualified">
    <xsd:import namespace="http://schemas.microsoft.com/office/2006/documentManagement/types"/>
    <xsd:import namespace="http://schemas.microsoft.com/office/infopath/2007/PartnerControls"/>
    <xsd:element name="SharedWithUsers" ma:index="10" nillable="true" ma:displayName="Partagé avec"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Partagé avec détails" ma:internalName="SharedWithDetails" ma:readOnly="true">
      <xsd:simpleType>
        <xsd:restriction base="dms:Note">
          <xsd:maxLength value="255"/>
        </xsd:restriction>
      </xsd:simpleType>
    </xsd:element>
    <xsd:element name="TaxCatchAll" ma:index="14" nillable="true" ma:displayName="Taxonomy Catch All Column" ma:hidden="true" ma:list="{26a023bf-d2d6-4c30-8c81-5050a54387e1}" ma:internalName="TaxCatchAll" ma:showField="CatchAllData" ma:web="42e2b773-6701-4c55-9d8c-ce8cbdab39d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01bf5e45-3c2e-4817-93b7-7828ffe5a206">
      <Terms xmlns="http://schemas.microsoft.com/office/infopath/2007/PartnerControls"/>
    </lcf76f155ced4ddcb4097134ff3c332f>
    <TaxCatchAll xmlns="42e2b773-6701-4c55-9d8c-ce8cbdab39d6" xsi:nil="true"/>
  </documentManagement>
</p:properties>
</file>

<file path=customXml/itemProps1.xml><?xml version="1.0" encoding="utf-8"?>
<ds:datastoreItem xmlns:ds="http://schemas.openxmlformats.org/officeDocument/2006/customXml" ds:itemID="{E465707B-F519-46A1-9312-583576A8CAA5}"/>
</file>

<file path=customXml/itemProps2.xml><?xml version="1.0" encoding="utf-8"?>
<ds:datastoreItem xmlns:ds="http://schemas.openxmlformats.org/officeDocument/2006/customXml" ds:itemID="{ED4BCE4B-545E-45B9-A12D-B65150FC7B73}"/>
</file>

<file path=customXml/itemProps3.xml><?xml version="1.0" encoding="utf-8"?>
<ds:datastoreItem xmlns:ds="http://schemas.openxmlformats.org/officeDocument/2006/customXml" ds:itemID="{294E138E-A4FB-4E74-B77F-C177D19D9DF6}"/>
</file>

<file path=docProps/app.xml><?xml version="1.0" encoding="utf-8"?>
<Properties xmlns="http://schemas.openxmlformats.org/officeDocument/2006/extended-properties" xmlns:vt="http://schemas.openxmlformats.org/officeDocument/2006/docPropsVTypes">
  <TotalTime>672</TotalTime>
  <Words>476</Words>
  <Application>Microsoft Office PowerPoint</Application>
  <PresentationFormat>Grand écran</PresentationFormat>
  <Paragraphs>39</Paragraphs>
  <Slides>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vt:i4>
      </vt:variant>
    </vt:vector>
  </HeadingPairs>
  <TitlesOfParts>
    <vt:vector size="8" baseType="lpstr">
      <vt:lpstr>Adobe Clean Han</vt:lpstr>
      <vt:lpstr>Arial</vt:lpstr>
      <vt:lpstr>Calibri</vt:lpstr>
      <vt:lpstr>Calibri Light</vt:lpstr>
      <vt:lpstr>Thème Office</vt:lpstr>
      <vt:lpstr>Présentation PowerPoint</vt:lpstr>
      <vt:lpstr>Présentation PowerPoint</vt:lpstr>
      <vt:lpstr>Présentation PowerPoint</vt:lpstr>
    </vt:vector>
  </TitlesOfParts>
  <Company>Pôle Emploi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BENAOUMEUR Isabelle</dc:creator>
  <cp:lastModifiedBy>JEGOU-KOSTRUBALA Sandrine (DRA ILE DE FRANCE)</cp:lastModifiedBy>
  <cp:revision>39</cp:revision>
  <dcterms:created xsi:type="dcterms:W3CDTF">2022-07-11T07:33:42Z</dcterms:created>
  <dcterms:modified xsi:type="dcterms:W3CDTF">2024-11-18T10:04:36Z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0x010100411814E29B5D8343BC8AD89EDB249B27</vt:lpwstr>
  </property>
</Properties>
</file>